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9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B95739-BDC7-3148-9079-FE3AEC20EDDF}" type="datetimeFigureOut">
              <a:rPr lang="en-US" smtClean="0"/>
              <a:pPr/>
              <a:t>10/4/12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DD448640-B057-C24B-B33D-F5E731F6CA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Flow in the Biosphere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EcologyUnit</a:t>
            </a:r>
            <a:r>
              <a:rPr lang="en-US" dirty="0" smtClean="0"/>
              <a:t> Chapter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Energy Originates </a:t>
            </a:r>
            <a:br>
              <a:rPr lang="en-US" dirty="0" smtClean="0"/>
            </a:br>
            <a:r>
              <a:rPr lang="en-US" dirty="0" smtClean="0"/>
              <a:t>From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1" y="2070846"/>
            <a:ext cx="7612064" cy="4182035"/>
          </a:xfrm>
        </p:spPr>
        <p:txBody>
          <a:bodyPr/>
          <a:lstStyle/>
          <a:p>
            <a:r>
              <a:rPr lang="en-US" dirty="0" smtClean="0"/>
              <a:t>Solar Energy allows for Photosynthesis</a:t>
            </a:r>
          </a:p>
          <a:p>
            <a:r>
              <a:rPr lang="en-US" dirty="0" smtClean="0"/>
              <a:t>Solar energy becomes chemical </a:t>
            </a:r>
            <a:r>
              <a:rPr lang="en-US" dirty="0" smtClean="0"/>
              <a:t>energy (carbohydrate), </a:t>
            </a:r>
            <a:r>
              <a:rPr lang="en-US" dirty="0" smtClean="0"/>
              <a:t>chemical energy becomes </a:t>
            </a:r>
            <a:r>
              <a:rPr lang="en-US" dirty="0" smtClean="0"/>
              <a:t>mechanical (movement), potential (stored as fat) </a:t>
            </a:r>
            <a:r>
              <a:rPr lang="en-US" dirty="0" smtClean="0"/>
              <a:t>or radiant </a:t>
            </a:r>
            <a:r>
              <a:rPr lang="en-US" dirty="0" smtClean="0"/>
              <a:t>energy (heat given off).</a:t>
            </a:r>
            <a:endParaRPr lang="en-US" dirty="0" smtClean="0"/>
          </a:p>
          <a:p>
            <a:r>
              <a:rPr lang="en-US" dirty="0" smtClean="0"/>
              <a:t>Energy is passed through living organisms within ecosystems via </a:t>
            </a:r>
            <a:r>
              <a:rPr lang="en-US" u="sng" dirty="0" smtClean="0"/>
              <a:t>food chains </a:t>
            </a:r>
            <a:r>
              <a:rPr lang="en-US" dirty="0" smtClean="0"/>
              <a:t>and </a:t>
            </a:r>
            <a:r>
              <a:rPr lang="en-US" u="sng" dirty="0" smtClean="0"/>
              <a:t>food webs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1" y="5334000"/>
            <a:ext cx="2286000" cy="1524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7432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925" y="5334000"/>
            <a:ext cx="1616075" cy="181852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5334000" y="5791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43552"/>
            <a:ext cx="1489075" cy="2008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Autotrophs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(self feeding)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Able to feed themselves via photosynthesis (using light) or chemosynthesis (using chemical)</a:t>
            </a:r>
          </a:p>
          <a:p>
            <a:r>
              <a:rPr lang="en-US" u="sng" dirty="0" smtClean="0"/>
              <a:t>Primary Producers</a:t>
            </a:r>
            <a:r>
              <a:rPr lang="en-US" u="sng" dirty="0" smtClean="0"/>
              <a:t> (</a:t>
            </a:r>
            <a:r>
              <a:rPr lang="en-US" dirty="0" smtClean="0"/>
              <a:t>plants) use </a:t>
            </a:r>
            <a:r>
              <a:rPr lang="en-US" dirty="0" smtClean="0"/>
              <a:t>energy from the sun to convert non-living chemical nutrients into living tissue </a:t>
            </a:r>
            <a:r>
              <a:rPr lang="en-US" dirty="0" smtClean="0"/>
              <a:t>and high energy molecules of </a:t>
            </a:r>
            <a:r>
              <a:rPr lang="en-US" u="sng" dirty="0" smtClean="0"/>
              <a:t>sugar and carbohydrate.  </a:t>
            </a:r>
            <a:r>
              <a:rPr lang="en-US" dirty="0" smtClean="0"/>
              <a:t>This is where the suns energy is stored</a:t>
            </a:r>
            <a:r>
              <a:rPr lang="en-US" u="sng" dirty="0" smtClean="0"/>
              <a:t>.</a:t>
            </a:r>
          </a:p>
          <a:p>
            <a:pPr>
              <a:buNone/>
            </a:pP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2" y="4876800"/>
            <a:ext cx="1622177" cy="182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876800"/>
            <a:ext cx="2362200" cy="1578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646585"/>
            <a:ext cx="2706661" cy="1808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Heterotrophs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(feeding from others)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feed on others for energy.</a:t>
            </a:r>
          </a:p>
          <a:p>
            <a:r>
              <a:rPr lang="en-US" u="sng" dirty="0" smtClean="0"/>
              <a:t>Primary Consumers</a:t>
            </a:r>
            <a:r>
              <a:rPr lang="en-US" dirty="0" smtClean="0"/>
              <a:t> = herbivores, eat plants only</a:t>
            </a:r>
          </a:p>
          <a:p>
            <a:r>
              <a:rPr lang="en-US" u="sng" dirty="0" smtClean="0"/>
              <a:t>Secondary, Tertiary, </a:t>
            </a:r>
            <a:r>
              <a:rPr lang="en-US" u="sng" dirty="0" err="1" smtClean="0"/>
              <a:t>Quatenary</a:t>
            </a:r>
            <a:r>
              <a:rPr lang="en-US" u="sng" dirty="0" smtClean="0"/>
              <a:t> Consumers</a:t>
            </a:r>
          </a:p>
          <a:p>
            <a:pPr>
              <a:buNone/>
            </a:pPr>
            <a:r>
              <a:rPr lang="en-US" dirty="0" smtClean="0"/>
              <a:t>	a.  Omnivores eat plants and animals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b</a:t>
            </a:r>
            <a:r>
              <a:rPr lang="en-US" dirty="0" smtClean="0"/>
              <a:t>.  Carnivores eat animal flesh primarily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160463"/>
            <a:ext cx="10160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4989513"/>
            <a:ext cx="2205037" cy="146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699" y="4989513"/>
            <a:ext cx="1388733" cy="169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Trophic</a:t>
            </a:r>
            <a:r>
              <a:rPr lang="en-US" dirty="0" smtClean="0"/>
              <a:t>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Troph</a:t>
            </a:r>
            <a:r>
              <a:rPr lang="en-US" dirty="0" smtClean="0"/>
              <a:t> means to feed.</a:t>
            </a:r>
          </a:p>
          <a:p>
            <a:r>
              <a:rPr lang="en-US" dirty="0" err="1" smtClean="0"/>
              <a:t>Trophic</a:t>
            </a:r>
            <a:r>
              <a:rPr lang="en-US" dirty="0" smtClean="0"/>
              <a:t> levels then are Feeding levels in </a:t>
            </a:r>
            <a:r>
              <a:rPr lang="en-US" u="sng" dirty="0" smtClean="0"/>
              <a:t>food chains </a:t>
            </a:r>
            <a:r>
              <a:rPr lang="en-US" dirty="0" smtClean="0"/>
              <a:t>and </a:t>
            </a:r>
            <a:r>
              <a:rPr lang="en-US" u="sng" dirty="0" smtClean="0"/>
              <a:t>food webs.</a:t>
            </a:r>
          </a:p>
          <a:p>
            <a:pPr>
              <a:buNone/>
            </a:pPr>
            <a:r>
              <a:rPr lang="en-US" dirty="0" smtClean="0"/>
              <a:t>	*First Order Consumers = herbivores &amp; omnivores</a:t>
            </a:r>
          </a:p>
          <a:p>
            <a:pPr>
              <a:buNone/>
            </a:pPr>
            <a:r>
              <a:rPr lang="en-US" dirty="0" smtClean="0"/>
              <a:t>	*Second Order Consumers = omnivores or carnivores</a:t>
            </a:r>
          </a:p>
          <a:p>
            <a:pPr lvl="1">
              <a:buNone/>
            </a:pPr>
            <a:r>
              <a:rPr lang="en-US" dirty="0" smtClean="0"/>
              <a:t>*Third, fourth etc. </a:t>
            </a:r>
            <a:r>
              <a:rPr lang="en-US" dirty="0" err="1" smtClean="0"/>
              <a:t>comsumers</a:t>
            </a:r>
            <a:r>
              <a:rPr lang="en-US" dirty="0" smtClean="0"/>
              <a:t> = omnivores or </a:t>
            </a:r>
            <a:r>
              <a:rPr lang="en-US" dirty="0" err="1" smtClean="0"/>
              <a:t>carnivors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Food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Trophic</a:t>
            </a:r>
            <a:r>
              <a:rPr lang="en-US" dirty="0" smtClean="0"/>
              <a:t> Levels are limited in natural ecosystems.</a:t>
            </a:r>
          </a:p>
          <a:p>
            <a:r>
              <a:rPr lang="en-US" dirty="0" smtClean="0"/>
              <a:t>Why? - Only 10% (on avg.) of the available energy in one </a:t>
            </a:r>
            <a:r>
              <a:rPr lang="en-US" dirty="0" err="1" smtClean="0"/>
              <a:t>trophic</a:t>
            </a:r>
            <a:r>
              <a:rPr lang="en-US" dirty="0" smtClean="0"/>
              <a:t> level is  passed from one </a:t>
            </a:r>
            <a:r>
              <a:rPr lang="en-US" dirty="0" err="1" smtClean="0"/>
              <a:t>trophic</a:t>
            </a:r>
            <a:r>
              <a:rPr lang="en-US" dirty="0" smtClean="0"/>
              <a:t> level to another.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100%		         10%		    1 %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2" y="4267200"/>
            <a:ext cx="1257300" cy="838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649412" y="4876800"/>
            <a:ext cx="51117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239641"/>
            <a:ext cx="1295400" cy="86575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4035424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447545"/>
            <a:ext cx="1117600" cy="1676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400800" y="4037012"/>
            <a:ext cx="635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583" y="3447545"/>
            <a:ext cx="901782" cy="1657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Little Energy Passed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It takes or “costs” energy to live.</a:t>
            </a:r>
          </a:p>
          <a:p>
            <a:pPr>
              <a:buNone/>
            </a:pPr>
            <a:r>
              <a:rPr lang="en-US" sz="9600" dirty="0" smtClean="0"/>
              <a:t>     ex.  metabolism, tissue repair, growth, movement</a:t>
            </a:r>
          </a:p>
          <a:p>
            <a:r>
              <a:rPr lang="en-US" sz="9600" dirty="0" smtClean="0"/>
              <a:t>Not all the energy in food can be used by the eater.</a:t>
            </a:r>
          </a:p>
          <a:p>
            <a:pPr>
              <a:buNone/>
            </a:pPr>
            <a:r>
              <a:rPr lang="en-US" sz="9600" dirty="0" smtClean="0"/>
              <a:t>     ex. DECOMPOSERS still thrive on breaking down and obtaining energy from animal an plant waste and dead tissue</a:t>
            </a:r>
            <a:r>
              <a:rPr lang="en-US" sz="9600" dirty="0" smtClean="0"/>
              <a:t>. (</a:t>
            </a:r>
            <a:r>
              <a:rPr lang="en-US" sz="9600" dirty="0" smtClean="0"/>
              <a:t>yuk!)</a:t>
            </a:r>
            <a:endParaRPr lang="en-US" sz="9600" dirty="0" smtClean="0"/>
          </a:p>
          <a:p>
            <a:pPr>
              <a:buNone/>
            </a:pPr>
            <a:r>
              <a:rPr lang="en-US" sz="9600" dirty="0" smtClean="0"/>
              <a:t>	Microbes, bacteria, earthworms, scuds, </a:t>
            </a:r>
            <a:r>
              <a:rPr lang="en-US" sz="9600" dirty="0" smtClean="0"/>
              <a:t>beetles -  all eat dead things, feces.  If you compost at your house, you watch this happen all </a:t>
            </a:r>
            <a:r>
              <a:rPr lang="en-US" sz="9600" smtClean="0"/>
              <a:t>the time.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124</TotalTime>
  <Words>374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Habitat</vt:lpstr>
      <vt:lpstr>Energy Flow in the Biosphere</vt:lpstr>
      <vt:lpstr>All Energy Originates  From the Sun</vt:lpstr>
      <vt:lpstr>Autotrophs (self feeding)</vt:lpstr>
      <vt:lpstr>Heterotrophs (feeding from others)</vt:lpstr>
      <vt:lpstr>Trophic Levels</vt:lpstr>
      <vt:lpstr>Limits to Food Chains</vt:lpstr>
      <vt:lpstr>Why So Little Energy Passed On?</vt:lpstr>
    </vt:vector>
  </TitlesOfParts>
  <Company>Saugatuck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Flow in the Biosphere</dc:title>
  <dc:creator>Brad Smit</dc:creator>
  <cp:lastModifiedBy>Brad Smit</cp:lastModifiedBy>
  <cp:revision>10</cp:revision>
  <dcterms:created xsi:type="dcterms:W3CDTF">2012-10-04T23:42:05Z</dcterms:created>
  <dcterms:modified xsi:type="dcterms:W3CDTF">2012-10-04T23:50:55Z</dcterms:modified>
</cp:coreProperties>
</file>