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handoutMasterIdLst>
    <p:handoutMasterId r:id="rId29"/>
  </p:handoutMasterIdLst>
  <p:sldIdLst>
    <p:sldId id="256" r:id="rId2"/>
    <p:sldId id="257" r:id="rId3"/>
    <p:sldId id="258" r:id="rId4"/>
    <p:sldId id="295" r:id="rId5"/>
    <p:sldId id="29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93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92" r:id="rId28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17B3D4-2BBC-4AA6-A263-689A2A3100F2}" type="datetimeFigureOut">
              <a:rPr lang="en-US"/>
              <a:pPr>
                <a:defRPr/>
              </a:pPr>
              <a:t>12/3/14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D18474-3C59-4AC8-AEC4-17235CBDC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</p:spPr>
        <p:txBody>
          <a:bodyPr lIns="45720" rIns="45720" anchor="ctr"/>
          <a:lstStyle/>
          <a:p>
            <a:pPr>
              <a:defRPr/>
            </a:pPr>
            <a:endParaRPr lang="es-ES" sz="4600">
              <a:latin typeface="Franklin Gothic Book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s-ES" sz="30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E648-DDC7-4134-8740-05F395148CA3}" type="datetimeFigureOut">
              <a:rPr lang="en-US"/>
              <a:pPr>
                <a:defRPr/>
              </a:pPr>
              <a:t>12/3/14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EEBC0-F9C9-4D8C-8E40-D011CADDA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D77F-E76E-4BA1-B589-AFACE29A630B}" type="datetimeFigureOut">
              <a:rPr lang="en-US"/>
              <a:pPr>
                <a:defRPr/>
              </a:pPr>
              <a:t>12/3/14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B8DBA-224E-4626-927D-52152AD6B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</p:spPr>
        <p:txBody>
          <a:bodyPr lIns="45720" rIns="45720" anchor="ctr"/>
          <a:lstStyle/>
          <a:p>
            <a:pPr>
              <a:defRPr/>
            </a:pPr>
            <a:endParaRPr lang="es-ES" sz="4600">
              <a:latin typeface="Franklin Gothic Book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s-ES" sz="30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</p:spPr>
        <p:txBody>
          <a:bodyPr lIns="45720" rIns="45720" anchor="ctr"/>
          <a:lstStyle/>
          <a:p>
            <a:pPr>
              <a:defRPr/>
            </a:pPr>
            <a:endParaRPr lang="es-ES" sz="4600">
              <a:latin typeface="Franklin Gothic Book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s-ES" sz="30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</p:spPr>
        <p:txBody>
          <a:bodyPr lIns="45720" rIns="45720" anchor="ctr"/>
          <a:lstStyle/>
          <a:p>
            <a:pPr>
              <a:defRPr/>
            </a:pPr>
            <a:endParaRPr lang="es-ES" sz="4600">
              <a:latin typeface="Franklin Gothic Book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s-ES" sz="30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</p:spPr>
        <p:txBody>
          <a:bodyPr lIns="45720" rIns="45720" anchor="ctr"/>
          <a:lstStyle/>
          <a:p>
            <a:pPr>
              <a:defRPr/>
            </a:pPr>
            <a:endParaRPr lang="es-ES" sz="4600">
              <a:latin typeface="Franklin Gothic Book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 marL="419100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/>
            </a:pPr>
            <a:endParaRPr lang="es-ES" sz="30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4C96-D56C-4AB1-9674-890A9D47A9A5}" type="datetimeFigureOut">
              <a:rPr lang="en-US"/>
              <a:pPr>
                <a:defRPr/>
              </a:pPr>
              <a:t>12/3/14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F2B07-C29E-4B08-9027-F3CD921E9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92CD-26E8-45D4-A374-400BB34FE5EF}" type="datetimeFigureOut">
              <a:rPr lang="en-US"/>
              <a:pPr>
                <a:defRPr/>
              </a:pPr>
              <a:t>12/3/14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07AC9-60CC-4EED-A6EE-20ADE8AC2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5A7B-BD6A-4A54-BF6E-2BB78ADB3F48}" type="datetimeFigureOut">
              <a:rPr lang="en-US"/>
              <a:pPr>
                <a:defRPr/>
              </a:pPr>
              <a:t>12/3/14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4748-0B6B-4345-84D1-D640BA2C7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1BED4-D596-4A4B-8CC8-1E4E00DF0436}" type="datetimeFigureOut">
              <a:rPr lang="en-US"/>
              <a:pPr>
                <a:defRPr/>
              </a:pPr>
              <a:t>12/3/14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FD28-9CC6-420D-B625-D31B89C3D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B67D9D-A6E0-4CE5-8916-2E29DFB57CEF}" type="datetimeFigureOut">
              <a:rPr lang="en-US"/>
              <a:pPr>
                <a:defRPr/>
              </a:pPr>
              <a:t>12/3/14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D0EE42-B350-4027-BC19-A0377C97E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gif"/><Relationship Id="rId3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gif"/><Relationship Id="rId3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3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gif"/><Relationship Id="rId3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sinauer.com/cooper/4e/micro/01/01-02_AnimalCell(L-Large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0" y="304800"/>
            <a:ext cx="8763000" cy="2895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5400" dirty="0" smtClean="0">
                <a:solidFill>
                  <a:srgbClr val="F7DF56"/>
                </a:solidFill>
              </a:rPr>
              <a:t>Carbon Compounds and the Chemistry of Cells</a:t>
            </a:r>
          </a:p>
        </p:txBody>
      </p:sp>
      <p:grpSp>
        <p:nvGrpSpPr>
          <p:cNvPr id="14340" name="Group 7"/>
          <p:cNvGrpSpPr>
            <a:grpSpLocks/>
          </p:cNvGrpSpPr>
          <p:nvPr/>
        </p:nvGrpSpPr>
        <p:grpSpPr bwMode="auto">
          <a:xfrm>
            <a:off x="3962400" y="2971800"/>
            <a:ext cx="5181600" cy="3886200"/>
            <a:chOff x="2743200" y="2286000"/>
            <a:chExt cx="5410200" cy="3733800"/>
          </a:xfrm>
        </p:grpSpPr>
        <p:sp>
          <p:nvSpPr>
            <p:cNvPr id="7" name="Rectangle 6"/>
            <p:cNvSpPr/>
            <p:nvPr/>
          </p:nvSpPr>
          <p:spPr>
            <a:xfrm>
              <a:off x="2743200" y="2286000"/>
              <a:ext cx="5410200" cy="3733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4342" name="Picture 2" descr="http://www.terrapsych.com/cell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43200" y="2362200"/>
              <a:ext cx="5286375" cy="339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7DF56"/>
                </a:solidFill>
                <a:latin typeface="Arial" charset="0"/>
              </a:rPr>
              <a:t>Carbohydrates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105400" cy="5791200"/>
          </a:xfrm>
        </p:spPr>
        <p:txBody>
          <a:bodyPr/>
          <a:lstStyle/>
          <a:p>
            <a:pPr eaLnBrk="1" hangingPunct="1"/>
            <a:r>
              <a:rPr lang="en-US" sz="2000" smtClean="0"/>
              <a:t>In organisms,  some polysaccharides function as storehouses of the energy contained in sugars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>
                <a:solidFill>
                  <a:srgbClr val="C5D9DF"/>
                </a:solidFill>
              </a:rPr>
              <a:t>Two polysaccharides that store energy in this way are </a:t>
            </a:r>
            <a:r>
              <a:rPr lang="en-US" sz="2000" smtClean="0">
                <a:solidFill>
                  <a:srgbClr val="F7DF56"/>
                </a:solidFill>
              </a:rPr>
              <a:t>starch</a:t>
            </a:r>
            <a:r>
              <a:rPr lang="en-US" sz="2000" smtClean="0">
                <a:solidFill>
                  <a:srgbClr val="C5D9DF"/>
                </a:solidFill>
              </a:rPr>
              <a:t>, which is made of plants, and </a:t>
            </a:r>
            <a:r>
              <a:rPr lang="en-US" sz="2000" smtClean="0">
                <a:solidFill>
                  <a:srgbClr val="F7DF56"/>
                </a:solidFill>
              </a:rPr>
              <a:t>glycogen</a:t>
            </a:r>
            <a:r>
              <a:rPr lang="en-US" sz="2000" smtClean="0">
                <a:solidFill>
                  <a:srgbClr val="C5D9DF"/>
                </a:solidFill>
              </a:rPr>
              <a:t>, which is made from animals.</a:t>
            </a:r>
          </a:p>
          <a:p>
            <a:pPr eaLnBrk="1" hangingPunct="1"/>
            <a:endParaRPr lang="en-US" sz="2000" smtClean="0">
              <a:solidFill>
                <a:srgbClr val="C5D9DF"/>
              </a:solidFill>
            </a:endParaRPr>
          </a:p>
          <a:p>
            <a:pPr eaLnBrk="1" hangingPunct="1"/>
            <a:r>
              <a:rPr lang="en-US" sz="2000" smtClean="0"/>
              <a:t>Both starch and glycogen are made of hundreds of linked glucose molecules.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  <p:pic>
        <p:nvPicPr>
          <p:cNvPr id="21507" name="Picture 2" descr="http://www.fas.org/irp/imint/docs/rst/Sect20/starch.gif"/>
          <p:cNvPicPr>
            <a:picLocks noChangeAspect="1" noChangeArrowheads="1"/>
          </p:cNvPicPr>
          <p:nvPr/>
        </p:nvPicPr>
        <p:blipFill>
          <a:blip r:embed="rId2"/>
          <a:srcRect t="48470"/>
          <a:stretch>
            <a:fillRect/>
          </a:stretch>
        </p:blipFill>
        <p:spPr bwMode="auto">
          <a:xfrm>
            <a:off x="5334000" y="2514600"/>
            <a:ext cx="38100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6400800" y="3962400"/>
            <a:ext cx="81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4800600"/>
            <a:ext cx="3962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10" name="Picture 4" descr="http://homepage.eircom.net/~irishacro/medical/Image6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4953000"/>
            <a:ext cx="38576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6477000" y="6096000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glycogen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7DF56"/>
                </a:solidFill>
                <a:latin typeface="Arial" charset="0"/>
              </a:rPr>
              <a:t>Lipids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876800" cy="5791200"/>
          </a:xfrm>
        </p:spPr>
        <p:txBody>
          <a:bodyPr/>
          <a:lstStyle/>
          <a:p>
            <a:pPr eaLnBrk="1" hangingPunct="1"/>
            <a:r>
              <a:rPr lang="en-US" sz="2000" u="sng" smtClean="0">
                <a:solidFill>
                  <a:srgbClr val="F7DF56"/>
                </a:solidFill>
              </a:rPr>
              <a:t>Lipids</a:t>
            </a:r>
            <a:r>
              <a:rPr lang="en-US" sz="2000" smtClean="0"/>
              <a:t> are nonpolar molecules that are </a:t>
            </a:r>
            <a:r>
              <a:rPr lang="en-US" sz="2000" u="sng" smtClean="0"/>
              <a:t>not</a:t>
            </a:r>
            <a:r>
              <a:rPr lang="en-US" sz="2000" smtClean="0"/>
              <a:t>  soluble or  mostly insoluble in water. </a:t>
            </a:r>
            <a:r>
              <a:rPr lang="en-US" sz="2000" smtClean="0">
                <a:solidFill>
                  <a:srgbClr val="C5D9DF"/>
                </a:solidFill>
              </a:rPr>
              <a:t>They will not dissolve into water!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>
                <a:solidFill>
                  <a:srgbClr val="C5D9DF"/>
                </a:solidFill>
              </a:rPr>
              <a:t>They include </a:t>
            </a:r>
            <a:r>
              <a:rPr lang="en-US" sz="2000" smtClean="0">
                <a:solidFill>
                  <a:srgbClr val="F7DF56"/>
                </a:solidFill>
              </a:rPr>
              <a:t>fats</a:t>
            </a:r>
            <a:r>
              <a:rPr lang="en-US" sz="2000" smtClean="0">
                <a:solidFill>
                  <a:srgbClr val="C5D9DF"/>
                </a:solidFill>
              </a:rPr>
              <a:t> (both </a:t>
            </a:r>
            <a:r>
              <a:rPr lang="en-US" sz="2000" smtClean="0"/>
              <a:t>saturated</a:t>
            </a:r>
            <a:r>
              <a:rPr lang="en-US" sz="2000" smtClean="0">
                <a:solidFill>
                  <a:srgbClr val="C5D9DF"/>
                </a:solidFill>
              </a:rPr>
              <a:t> and </a:t>
            </a:r>
            <a:r>
              <a:rPr lang="en-US" sz="2000" smtClean="0"/>
              <a:t>unsaturated</a:t>
            </a:r>
            <a:r>
              <a:rPr lang="en-US" sz="2000" smtClean="0">
                <a:solidFill>
                  <a:srgbClr val="C5D9DF"/>
                </a:solidFill>
              </a:rPr>
              <a:t>), </a:t>
            </a:r>
            <a:r>
              <a:rPr lang="en-US" sz="2000" smtClean="0">
                <a:solidFill>
                  <a:srgbClr val="F7DF56"/>
                </a:solidFill>
              </a:rPr>
              <a:t>phospholipids</a:t>
            </a:r>
            <a:r>
              <a:rPr lang="en-US" sz="2000" smtClean="0">
                <a:solidFill>
                  <a:srgbClr val="C5D9DF"/>
                </a:solidFill>
              </a:rPr>
              <a:t>, </a:t>
            </a:r>
            <a:r>
              <a:rPr lang="en-US" sz="2000" smtClean="0">
                <a:solidFill>
                  <a:srgbClr val="F7DF56"/>
                </a:solidFill>
              </a:rPr>
              <a:t>steroids</a:t>
            </a:r>
            <a:r>
              <a:rPr lang="en-US" sz="2000" smtClean="0">
                <a:solidFill>
                  <a:srgbClr val="C5D9DF"/>
                </a:solidFill>
              </a:rPr>
              <a:t>, and </a:t>
            </a:r>
            <a:r>
              <a:rPr lang="en-US" sz="2000" smtClean="0">
                <a:solidFill>
                  <a:srgbClr val="F7DF56"/>
                </a:solidFill>
              </a:rPr>
              <a:t>waxes</a:t>
            </a:r>
            <a:r>
              <a:rPr lang="en-US" sz="2000" smtClean="0">
                <a:solidFill>
                  <a:srgbClr val="C5D9DF"/>
                </a:solidFill>
              </a:rPr>
              <a:t>.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u="sng" smtClean="0">
                <a:solidFill>
                  <a:srgbClr val="F7DF56"/>
                </a:solidFill>
              </a:rPr>
              <a:t>Lipids</a:t>
            </a:r>
            <a:r>
              <a:rPr lang="en-US" sz="2000" smtClean="0"/>
              <a:t> are an important part of the structure and function of cell membranes.</a:t>
            </a:r>
          </a:p>
        </p:txBody>
      </p:sp>
      <p:pic>
        <p:nvPicPr>
          <p:cNvPr id="22531" name="Picture 2" descr="http://www.integratedsupplements.com/email/images/FattyAcidsNov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81000"/>
            <a:ext cx="327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www.3dchem.com/imagesofmolecules/Docosahexaenoic-ac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10000"/>
            <a:ext cx="327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7DF56"/>
                </a:solidFill>
                <a:latin typeface="Arial" charset="0"/>
              </a:rPr>
              <a:t>Lipids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724400" cy="56388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F7DF56"/>
                </a:solidFill>
              </a:rPr>
              <a:t>Phospholipids</a:t>
            </a:r>
            <a:r>
              <a:rPr lang="en-US" sz="2000" smtClean="0"/>
              <a:t> make up the lipid bilayer of cell membranes.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>
                <a:solidFill>
                  <a:srgbClr val="C5D9DF"/>
                </a:solidFill>
              </a:rPr>
              <a:t>Steroids include cholesterol which is found in cell membranes.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Other lipids include some light-absorbing compounds called pigments, such as the plant pigment chlorophyll.</a:t>
            </a:r>
          </a:p>
        </p:txBody>
      </p:sp>
      <p:pic>
        <p:nvPicPr>
          <p:cNvPr id="23555" name="Picture 2" descr="http://academic.brooklyn.cuny.edu/biology/bio4fv/page/lipo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19400"/>
            <a:ext cx="4286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7DF56"/>
                </a:solidFill>
                <a:latin typeface="Arial" charset="0"/>
              </a:rPr>
              <a:t>Lipids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876800" cy="51816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7DF56"/>
                </a:solidFill>
              </a:rPr>
              <a:t>F</a:t>
            </a:r>
            <a:r>
              <a:rPr lang="en-US" sz="2000" smtClean="0">
                <a:solidFill>
                  <a:srgbClr val="F7DF56"/>
                </a:solidFill>
              </a:rPr>
              <a:t>ats</a:t>
            </a:r>
            <a:r>
              <a:rPr lang="en-US" sz="2000" smtClean="0"/>
              <a:t> are lipids that store energy.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>
                <a:solidFill>
                  <a:srgbClr val="C5D9DF"/>
                </a:solidFill>
              </a:rPr>
              <a:t>A typical fat contains </a:t>
            </a:r>
            <a:r>
              <a:rPr lang="en-US" sz="2000" smtClean="0"/>
              <a:t>three fatty acids</a:t>
            </a:r>
            <a:r>
              <a:rPr lang="en-US" sz="2000" smtClean="0">
                <a:solidFill>
                  <a:srgbClr val="C5D9DF"/>
                </a:solidFill>
              </a:rPr>
              <a:t> that are </a:t>
            </a:r>
            <a:r>
              <a:rPr lang="en-US" sz="2000" smtClean="0">
                <a:solidFill>
                  <a:srgbClr val="F7DF56"/>
                </a:solidFill>
              </a:rPr>
              <a:t>bonded</a:t>
            </a:r>
            <a:r>
              <a:rPr lang="en-US" sz="2000" smtClean="0">
                <a:solidFill>
                  <a:srgbClr val="C5D9DF"/>
                </a:solidFill>
              </a:rPr>
              <a:t> to a </a:t>
            </a:r>
            <a:r>
              <a:rPr lang="en-US" sz="2000" smtClean="0"/>
              <a:t>glycerol molecule backbone.</a:t>
            </a:r>
          </a:p>
        </p:txBody>
      </p:sp>
      <p:pic>
        <p:nvPicPr>
          <p:cNvPr id="24579" name="Picture 2" descr="http://www.seeingscience.cclrc.ac.uk/Light/KS3/brightlightfiles/media_lesson1_chocolate_fat_molecu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7700" y="3505200"/>
            <a:ext cx="59563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7DF56"/>
                </a:solidFill>
                <a:latin typeface="Arial" charset="0"/>
              </a:rPr>
              <a:t>Lipids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73914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rgbClr val="C5D9D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C5D9DF"/>
                </a:solidFill>
              </a:rPr>
              <a:t>A</a:t>
            </a:r>
            <a:r>
              <a:rPr lang="en-US" sz="2000" smtClean="0">
                <a:solidFill>
                  <a:srgbClr val="C5D9DF"/>
                </a:solidFill>
              </a:rPr>
              <a:t> </a:t>
            </a:r>
            <a:r>
              <a:rPr lang="en-US" sz="2000" smtClean="0">
                <a:solidFill>
                  <a:srgbClr val="F7DF56"/>
                </a:solidFill>
              </a:rPr>
              <a:t>fatty acid </a:t>
            </a:r>
            <a:r>
              <a:rPr lang="en-US" sz="2000" smtClean="0">
                <a:solidFill>
                  <a:srgbClr val="C5D9DF"/>
                </a:solidFill>
              </a:rPr>
              <a:t>is a long chain of carbon atoms with hydrogen atoms bonded to them.</a:t>
            </a:r>
          </a:p>
        </p:txBody>
      </p:sp>
      <p:pic>
        <p:nvPicPr>
          <p:cNvPr id="25603" name="Picture 2" descr="http://www.3dchem.com/imagesofmolecules/Docosahexaenoic-ac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971800"/>
            <a:ext cx="35052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http://www.integratedsupplements.com/email/images/FattyAcidsNov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971800"/>
            <a:ext cx="31242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7DF56"/>
                </a:solidFill>
                <a:latin typeface="Arial" charset="0"/>
              </a:rPr>
              <a:t>Lipids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419600" cy="5638800"/>
          </a:xfrm>
        </p:spPr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Because bonds between carbon and hydrogen are rich in energy, </a:t>
            </a:r>
            <a:r>
              <a:rPr lang="en-US" sz="2000" u="sng" smtClean="0">
                <a:solidFill>
                  <a:srgbClr val="F7DF56"/>
                </a:solidFill>
              </a:rPr>
              <a:t>fats can store a lot of energy.</a:t>
            </a:r>
          </a:p>
          <a:p>
            <a:pPr eaLnBrk="1" hangingPunct="1"/>
            <a:endParaRPr lang="en-US" sz="2000" u="sng" smtClean="0"/>
          </a:p>
          <a:p>
            <a:pPr eaLnBrk="1" hangingPunct="1"/>
            <a:endParaRPr lang="en-US" sz="2000" u="sng" smtClean="0"/>
          </a:p>
          <a:p>
            <a:pPr eaLnBrk="1" hangingPunct="1"/>
            <a:r>
              <a:rPr lang="en-US" sz="2000" smtClean="0">
                <a:solidFill>
                  <a:srgbClr val="C5D9DF"/>
                </a:solidFill>
              </a:rPr>
              <a:t>In a </a:t>
            </a:r>
            <a:r>
              <a:rPr lang="en-US" sz="2000" smtClean="0"/>
              <a:t>saturated fatty acid</a:t>
            </a:r>
            <a:r>
              <a:rPr lang="en-US" sz="2000" smtClean="0">
                <a:solidFill>
                  <a:srgbClr val="C5D9DF"/>
                </a:solidFill>
              </a:rPr>
              <a:t>, all the carbon atoms in the chain are bonded to two hydrogen atoms.</a:t>
            </a:r>
          </a:p>
        </p:txBody>
      </p:sp>
      <p:pic>
        <p:nvPicPr>
          <p:cNvPr id="26627" name="Picture 2" descr="http://www.hidden-diabetes-cures.com/images/butyric-aci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4225" y="1219200"/>
            <a:ext cx="45497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9906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7DF56"/>
                </a:solidFill>
                <a:latin typeface="Arial" charset="0"/>
              </a:rPr>
              <a:t>Lipids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3581400" cy="5791200"/>
          </a:xfrm>
        </p:spPr>
        <p:txBody>
          <a:bodyPr/>
          <a:lstStyle/>
          <a:p>
            <a:pPr eaLnBrk="1" hangingPunct="1"/>
            <a:r>
              <a:rPr lang="en-US" sz="2000" smtClean="0"/>
              <a:t>Most </a:t>
            </a:r>
            <a:r>
              <a:rPr lang="en-US" sz="2000" smtClean="0">
                <a:solidFill>
                  <a:srgbClr val="F7DF56"/>
                </a:solidFill>
              </a:rPr>
              <a:t>animal fats</a:t>
            </a:r>
            <a:r>
              <a:rPr lang="en-US" sz="2000" smtClean="0"/>
              <a:t>; such as those in butter, lard, and grease from cooked meats, contain primarily </a:t>
            </a:r>
            <a:r>
              <a:rPr lang="en-US" sz="2000" smtClean="0">
                <a:solidFill>
                  <a:srgbClr val="F7DF56"/>
                </a:solidFill>
              </a:rPr>
              <a:t>saturated fatty acids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>
                <a:solidFill>
                  <a:srgbClr val="F7DF56"/>
                </a:solidFill>
              </a:rPr>
              <a:t>Saturated fatty acids </a:t>
            </a:r>
            <a:r>
              <a:rPr lang="en-US" sz="2000" smtClean="0">
                <a:solidFill>
                  <a:srgbClr val="C5D9DF"/>
                </a:solidFill>
              </a:rPr>
              <a:t>are generally relatively straight molecules and are generally stay solid at room temperatures.</a:t>
            </a:r>
          </a:p>
        </p:txBody>
      </p:sp>
      <p:pic>
        <p:nvPicPr>
          <p:cNvPr id="27651" name="Picture 2" descr="http://library.med.utah.edu/NetBiochem/mml/fa_polypatt01.gif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3733800" y="3962400"/>
            <a:ext cx="5410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www.coolschool.ca/lor/BI12/unit2/U02L02/SaturatedFattyAcid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3667125" y="838200"/>
            <a:ext cx="5476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4267200" y="3429000"/>
            <a:ext cx="324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Structure saturated fatty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7DF56"/>
                </a:solidFill>
                <a:latin typeface="Arial" charset="0"/>
              </a:rPr>
              <a:t>Lipids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3962400" cy="5334000"/>
          </a:xfrm>
        </p:spPr>
        <p:txBody>
          <a:bodyPr/>
          <a:lstStyle/>
          <a:p>
            <a:pPr eaLnBrk="1" hangingPunct="1"/>
            <a:r>
              <a:rPr lang="en-US" sz="2000" smtClean="0"/>
              <a:t>In an </a:t>
            </a:r>
            <a:r>
              <a:rPr lang="en-US" sz="2000" smtClean="0">
                <a:solidFill>
                  <a:srgbClr val="F7DF56"/>
                </a:solidFill>
              </a:rPr>
              <a:t>“unsaturated fatty acid”</a:t>
            </a:r>
            <a:r>
              <a:rPr lang="en-US" sz="2000" smtClean="0"/>
              <a:t> some of the carbon atoms are linked by a </a:t>
            </a:r>
            <a:r>
              <a:rPr lang="en-US" sz="2000" smtClean="0">
                <a:solidFill>
                  <a:srgbClr val="C5D9DF"/>
                </a:solidFill>
              </a:rPr>
              <a:t>double covalent bond</a:t>
            </a:r>
            <a:r>
              <a:rPr lang="en-US" sz="2000" smtClean="0"/>
              <a:t>, each with only one hydrogen atom.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  <p:pic>
        <p:nvPicPr>
          <p:cNvPr id="28675" name="Picture 2" descr="http://www.kungchido.com/f2_files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6475" y="1219200"/>
            <a:ext cx="43275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www.3dchem.com/imagesofmolecules/Docosahexaenoic-ac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962400"/>
            <a:ext cx="2825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7DF56"/>
                </a:solidFill>
                <a:latin typeface="Arial" charset="0"/>
              </a:rPr>
              <a:t>Lipids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3733800" cy="53340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00B0F0"/>
                </a:solidFill>
              </a:rPr>
              <a:t>Most plant oils</a:t>
            </a:r>
            <a:r>
              <a:rPr lang="en-US" sz="2000" smtClean="0"/>
              <a:t>, such as olive oil, and some fish oils contain mainly </a:t>
            </a:r>
            <a:r>
              <a:rPr lang="en-US" sz="2000" smtClean="0">
                <a:solidFill>
                  <a:srgbClr val="F7DF56"/>
                </a:solidFill>
              </a:rPr>
              <a:t>unsaturated fatty acids </a:t>
            </a:r>
            <a:r>
              <a:rPr lang="en-US" sz="2000" smtClean="0"/>
              <a:t>that have been saturated artificially by the addition of hydrogen atoms.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>
                <a:solidFill>
                  <a:srgbClr val="C5D9DF"/>
                </a:solidFill>
              </a:rPr>
              <a:t>Thus, </a:t>
            </a:r>
            <a:r>
              <a:rPr lang="en-US" sz="2000" smtClean="0"/>
              <a:t>hydrogenated vegetable oils</a:t>
            </a:r>
            <a:r>
              <a:rPr lang="en-US" sz="2000" smtClean="0">
                <a:solidFill>
                  <a:srgbClr val="C5D9DF"/>
                </a:solidFill>
              </a:rPr>
              <a:t>, such as those in margarine and vegetable shortening, are generally solid at room temperature.</a:t>
            </a:r>
          </a:p>
        </p:txBody>
      </p:sp>
      <p:pic>
        <p:nvPicPr>
          <p:cNvPr id="29699" name="Picture 2" descr="http://www.kungchido.com/f2_files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371600"/>
            <a:ext cx="477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www.3dchem.com/imagesofmolecules/Docosahexaenoic-ac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038600"/>
            <a:ext cx="2825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7DF56"/>
                </a:solidFill>
                <a:latin typeface="Arial" charset="0"/>
              </a:rPr>
              <a:t>Proteins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724400" cy="5715000"/>
          </a:xfrm>
        </p:spPr>
        <p:txBody>
          <a:bodyPr/>
          <a:lstStyle/>
          <a:p>
            <a:pPr eaLnBrk="1" hangingPunct="1"/>
            <a:r>
              <a:rPr lang="en-US" sz="2000" smtClean="0"/>
              <a:t>A </a:t>
            </a:r>
            <a:r>
              <a:rPr lang="en-US" sz="2000" u="sng" smtClean="0">
                <a:solidFill>
                  <a:srgbClr val="F7DF56"/>
                </a:solidFill>
              </a:rPr>
              <a:t>protein</a:t>
            </a:r>
            <a:r>
              <a:rPr lang="en-US" sz="2000" smtClean="0"/>
              <a:t> is a large molecule formed by linked smaller molecules called amino acids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u="sng" smtClean="0">
                <a:solidFill>
                  <a:srgbClr val="F7DF56"/>
                </a:solidFill>
              </a:rPr>
              <a:t>Amino acids </a:t>
            </a:r>
            <a:r>
              <a:rPr lang="en-US" sz="2000" smtClean="0">
                <a:solidFill>
                  <a:srgbClr val="C5D9DF"/>
                </a:solidFill>
              </a:rPr>
              <a:t>are the building blocks of proteins. 20 different amino acids are found in proteins.</a:t>
            </a:r>
          </a:p>
        </p:txBody>
      </p:sp>
      <p:pic>
        <p:nvPicPr>
          <p:cNvPr id="30723" name="Picture 2" descr="http://www.hcc.mnscu.edu/chem/V.27/amino_acid_stru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352800"/>
            <a:ext cx="41910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www.bio.mtu.edu/campbell/bl4820/lectures/lec1/protein1.gif"/>
          <p:cNvPicPr>
            <a:picLocks noChangeAspect="1" noChangeArrowheads="1"/>
          </p:cNvPicPr>
          <p:nvPr/>
        </p:nvPicPr>
        <p:blipFill>
          <a:blip r:embed="rId3"/>
          <a:srcRect l="19035" t="13223" r="7710" b="16254"/>
          <a:stretch>
            <a:fillRect/>
          </a:stretch>
        </p:blipFill>
        <p:spPr bwMode="auto">
          <a:xfrm>
            <a:off x="5029200" y="304800"/>
            <a:ext cx="32004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62000"/>
          </a:xfrm>
        </p:spPr>
        <p:txBody>
          <a:bodyPr/>
          <a:lstStyle/>
          <a:p>
            <a:pPr eaLnBrk="1" hangingPunct="1"/>
            <a:r>
              <a:rPr lang="en-US" sz="4100" dirty="0" smtClean="0">
                <a:solidFill>
                  <a:srgbClr val="F7DF56"/>
                </a:solidFill>
                <a:latin typeface="Arial" charset="0"/>
              </a:rPr>
              <a:t>Carbon Compounds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495800" cy="5791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Most matter in our body that is not made of water is made of </a:t>
            </a:r>
            <a:r>
              <a:rPr lang="en-US" sz="2000" dirty="0" smtClean="0">
                <a:solidFill>
                  <a:srgbClr val="F7DF56"/>
                </a:solidFill>
              </a:rPr>
              <a:t>organic compounds.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>
                <a:solidFill>
                  <a:srgbClr val="A8C6D0"/>
                </a:solidFill>
              </a:rPr>
              <a:t>Organic compounds contain </a:t>
            </a:r>
            <a:r>
              <a:rPr lang="en-US" sz="2000" dirty="0" smtClean="0">
                <a:solidFill>
                  <a:srgbClr val="F7DF56"/>
                </a:solidFill>
              </a:rPr>
              <a:t>carbon atoms </a:t>
            </a:r>
            <a:r>
              <a:rPr lang="en-US" sz="2000" dirty="0" smtClean="0">
                <a:solidFill>
                  <a:srgbClr val="A8C6D0"/>
                </a:solidFill>
              </a:rPr>
              <a:t>that are </a:t>
            </a:r>
            <a:r>
              <a:rPr lang="en-US" sz="2000" dirty="0" smtClean="0"/>
              <a:t>covalently bonded </a:t>
            </a:r>
            <a:r>
              <a:rPr lang="en-US" sz="2000" dirty="0" smtClean="0">
                <a:solidFill>
                  <a:srgbClr val="A8C6D0"/>
                </a:solidFill>
              </a:rPr>
              <a:t>to other elements; typically </a:t>
            </a:r>
            <a:r>
              <a:rPr lang="en-US" sz="2000" dirty="0" smtClean="0"/>
              <a:t>hydrogen</a:t>
            </a:r>
            <a:r>
              <a:rPr lang="en-US" sz="2000" dirty="0" smtClean="0">
                <a:solidFill>
                  <a:srgbClr val="A8C6D0"/>
                </a:solidFill>
              </a:rPr>
              <a:t>, </a:t>
            </a:r>
            <a:r>
              <a:rPr lang="en-US" sz="2000" dirty="0" smtClean="0"/>
              <a:t>oxygen</a:t>
            </a:r>
            <a:r>
              <a:rPr lang="en-US" sz="2000" dirty="0" smtClean="0">
                <a:solidFill>
                  <a:srgbClr val="A8C6D0"/>
                </a:solidFill>
              </a:rPr>
              <a:t>, and other </a:t>
            </a:r>
            <a:r>
              <a:rPr lang="en-US" sz="2000" dirty="0" smtClean="0"/>
              <a:t>carbon atoms</a:t>
            </a:r>
            <a:r>
              <a:rPr lang="en-US" sz="2000" dirty="0" smtClean="0">
                <a:solidFill>
                  <a:srgbClr val="A8C6D0"/>
                </a:solidFill>
              </a:rPr>
              <a:t>.</a:t>
            </a:r>
          </a:p>
          <a:p>
            <a:pPr eaLnBrk="1" hangingPunct="1"/>
            <a:endParaRPr lang="en-US" sz="2000" dirty="0" smtClean="0">
              <a:solidFill>
                <a:srgbClr val="A8C6D0"/>
              </a:solidFill>
            </a:endParaRPr>
          </a:p>
          <a:p>
            <a:pPr eaLnBrk="1" hangingPunct="1"/>
            <a:endParaRPr lang="en-US" sz="2000" dirty="0" smtClean="0">
              <a:solidFill>
                <a:srgbClr val="A8C6D0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A8C6D0"/>
                </a:solidFill>
              </a:rPr>
              <a:t>Remember, </a:t>
            </a:r>
            <a:r>
              <a:rPr lang="en-US" sz="2000" u="sng" dirty="0" smtClean="0">
                <a:solidFill>
                  <a:srgbClr val="F7DF56"/>
                </a:solidFill>
              </a:rPr>
              <a:t>Covalent bonds </a:t>
            </a:r>
            <a:r>
              <a:rPr lang="en-US" sz="2000" dirty="0" smtClean="0"/>
              <a:t>form when two or more atoms </a:t>
            </a:r>
            <a:r>
              <a:rPr lang="en-US" sz="2000" dirty="0" smtClean="0">
                <a:solidFill>
                  <a:srgbClr val="00B0F0"/>
                </a:solidFill>
              </a:rPr>
              <a:t>share electrons</a:t>
            </a:r>
            <a:r>
              <a:rPr lang="en-US" sz="2000" dirty="0" smtClean="0">
                <a:solidFill>
                  <a:srgbClr val="A8C6D0"/>
                </a:solidFill>
              </a:rPr>
              <a:t> </a:t>
            </a:r>
            <a:r>
              <a:rPr lang="en-US" sz="2000" dirty="0" smtClean="0"/>
              <a:t>to form a molecule.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dirty="0" smtClean="0">
              <a:solidFill>
                <a:srgbClr val="A8C6D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  <p:pic>
        <p:nvPicPr>
          <p:cNvPr id="15363" name="Picture 2" descr="http://www.phy.cuhk.edu.hk/phyworld/articles/laser/c-atom_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533400"/>
            <a:ext cx="3429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ovalent Bond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038600"/>
            <a:ext cx="323056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943600" y="6248400"/>
            <a:ext cx="1671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Covalent bond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6858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7DF56"/>
                </a:solidFill>
                <a:latin typeface="Arial" charset="0"/>
              </a:rPr>
              <a:t>Proteins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191000" cy="5257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7DF56"/>
                </a:solidFill>
              </a:rPr>
              <a:t>P</a:t>
            </a:r>
            <a:r>
              <a:rPr lang="en-US" sz="2000" smtClean="0">
                <a:solidFill>
                  <a:srgbClr val="F7DF56"/>
                </a:solidFill>
              </a:rPr>
              <a:t>roteins</a:t>
            </a:r>
            <a:r>
              <a:rPr lang="en-US" sz="2000" smtClean="0"/>
              <a:t> fold into compact shapes determined in part by how the protein’s </a:t>
            </a:r>
            <a:r>
              <a:rPr lang="en-US" sz="2000" smtClean="0">
                <a:solidFill>
                  <a:srgbClr val="C5D9DF"/>
                </a:solidFill>
              </a:rPr>
              <a:t>amino acids </a:t>
            </a:r>
            <a:r>
              <a:rPr lang="en-US" sz="2000" smtClean="0"/>
              <a:t>interact with water and one another.</a:t>
            </a:r>
          </a:p>
        </p:txBody>
      </p:sp>
      <p:pic>
        <p:nvPicPr>
          <p:cNvPr id="31747" name="Picture 4" descr="http://www.umass.edu/molvis/workshop/imgs/protein-structur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71800"/>
            <a:ext cx="89122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6096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7DF56"/>
                </a:solidFill>
                <a:latin typeface="Arial" charset="0"/>
              </a:rPr>
              <a:t>Proteins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1054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7DF56"/>
                </a:solidFill>
              </a:rPr>
              <a:t>P</a:t>
            </a:r>
            <a:r>
              <a:rPr lang="en-US" sz="2000" smtClean="0">
                <a:solidFill>
                  <a:srgbClr val="F7DF56"/>
                </a:solidFill>
              </a:rPr>
              <a:t>roteins have many functions: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Some proteins are enzymes and promote chemical reactions.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C5D9DF"/>
                </a:solidFill>
              </a:rPr>
              <a:t>Some proteins have important structural functions.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Your hair and muscles contain </a:t>
            </a:r>
            <a:r>
              <a:rPr lang="en-US" sz="2000" smtClean="0">
                <a:solidFill>
                  <a:srgbClr val="F7DF56"/>
                </a:solidFill>
              </a:rPr>
              <a:t>structural proteins</a:t>
            </a:r>
            <a:r>
              <a:rPr lang="en-US" sz="2000" smtClean="0"/>
              <a:t> and so do the fibers of a blood clot.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A8C6D0"/>
                </a:solidFill>
              </a:rPr>
              <a:t>Other proteins called antibodies help your body defend against infection.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In your blood, a protein called </a:t>
            </a:r>
            <a:r>
              <a:rPr lang="en-US" sz="2000" smtClean="0">
                <a:solidFill>
                  <a:srgbClr val="C5D9DF"/>
                </a:solidFill>
              </a:rPr>
              <a:t>hemoglobin </a:t>
            </a:r>
            <a:r>
              <a:rPr lang="en-US" sz="2000" smtClean="0"/>
              <a:t>carries oxygen from your lungs to your body tissues.</a:t>
            </a:r>
          </a:p>
        </p:txBody>
      </p:sp>
      <p:pic>
        <p:nvPicPr>
          <p:cNvPr id="32771" name="Picture 4" descr="http://www.umass.edu/molvis/workshop/imgs/protein-structure2.png"/>
          <p:cNvPicPr>
            <a:picLocks noChangeAspect="1" noChangeArrowheads="1"/>
          </p:cNvPicPr>
          <p:nvPr/>
        </p:nvPicPr>
        <p:blipFill>
          <a:blip r:embed="rId2"/>
          <a:srcRect l="1675" r="51300" b="53061"/>
          <a:stretch>
            <a:fillRect/>
          </a:stretch>
        </p:blipFill>
        <p:spPr bwMode="auto">
          <a:xfrm>
            <a:off x="4876800" y="685800"/>
            <a:ext cx="411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http://www.dbi.udel.edu/images/ProteinStru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429000"/>
            <a:ext cx="30480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62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7DF56"/>
                </a:solidFill>
                <a:latin typeface="Arial" charset="0"/>
              </a:rPr>
              <a:t>Nucleic Acids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419600" cy="5943600"/>
          </a:xfrm>
        </p:spPr>
        <p:txBody>
          <a:bodyPr/>
          <a:lstStyle/>
          <a:p>
            <a:pPr eaLnBrk="1" hangingPunct="1"/>
            <a:r>
              <a:rPr lang="en-US" sz="2000" smtClean="0"/>
              <a:t>All of your cells contain </a:t>
            </a:r>
            <a:r>
              <a:rPr lang="en-US" sz="2000" smtClean="0">
                <a:solidFill>
                  <a:srgbClr val="F7DF56"/>
                </a:solidFill>
              </a:rPr>
              <a:t>nucleic acids.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A </a:t>
            </a:r>
            <a:r>
              <a:rPr lang="en-US" sz="2000" u="sng" smtClean="0">
                <a:solidFill>
                  <a:srgbClr val="F7DF56"/>
                </a:solidFill>
              </a:rPr>
              <a:t>nucleic acid </a:t>
            </a:r>
            <a:r>
              <a:rPr lang="en-US" sz="2000" smtClean="0"/>
              <a:t>is a long chain of smaller molecules called </a:t>
            </a:r>
            <a:r>
              <a:rPr lang="en-US" sz="2000" smtClean="0">
                <a:solidFill>
                  <a:srgbClr val="00B0F0"/>
                </a:solidFill>
              </a:rPr>
              <a:t>nucleotides.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>
                <a:solidFill>
                  <a:srgbClr val="C5D9DF"/>
                </a:solidFill>
              </a:rPr>
              <a:t>A </a:t>
            </a:r>
            <a:r>
              <a:rPr lang="en-US" sz="2000" u="sng" smtClean="0">
                <a:solidFill>
                  <a:srgbClr val="F7DF56"/>
                </a:solidFill>
              </a:rPr>
              <a:t>nucleotide</a:t>
            </a:r>
            <a:r>
              <a:rPr lang="en-US" sz="2000" smtClean="0">
                <a:solidFill>
                  <a:srgbClr val="C5D9DF"/>
                </a:solidFill>
              </a:rPr>
              <a:t> has three parts: a sugar, a base, and a phosphate group.</a:t>
            </a:r>
          </a:p>
        </p:txBody>
      </p:sp>
      <p:pic>
        <p:nvPicPr>
          <p:cNvPr id="33795" name="Picture 2" descr="http://th264.photobucket.com/albums/ii187/Water_X-tal/th_NucleicAcidStru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609600"/>
            <a:ext cx="35814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http://scienceaid.co.uk/biology/genetics/images/nucleotide.jpg"/>
          <p:cNvPicPr>
            <a:picLocks noChangeAspect="1" noChangeArrowheads="1"/>
          </p:cNvPicPr>
          <p:nvPr/>
        </p:nvPicPr>
        <p:blipFill>
          <a:blip r:embed="rId3"/>
          <a:srcRect b="5405"/>
          <a:stretch>
            <a:fillRect/>
          </a:stretch>
        </p:blipFill>
        <p:spPr bwMode="auto">
          <a:xfrm>
            <a:off x="5181600" y="3962400"/>
            <a:ext cx="3467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8382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7DF56"/>
                </a:solidFill>
                <a:latin typeface="Arial" charset="0"/>
              </a:rPr>
              <a:t>Nucleic Acids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35814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There are two types of </a:t>
            </a:r>
            <a:r>
              <a:rPr lang="en-US" sz="2400" smtClean="0">
                <a:solidFill>
                  <a:srgbClr val="C5D9DF"/>
                </a:solidFill>
              </a:rPr>
              <a:t>nucleic acids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z="4000" smtClean="0">
                <a:solidFill>
                  <a:srgbClr val="F7DF56"/>
                </a:solidFill>
              </a:rPr>
              <a:t>DNA</a:t>
            </a:r>
          </a:p>
          <a:p>
            <a:pPr lvl="1" eaLnBrk="1" hangingPunct="1"/>
            <a:endParaRPr lang="en-US" sz="4000" smtClean="0">
              <a:solidFill>
                <a:srgbClr val="F7DF56"/>
              </a:solidFill>
            </a:endParaRPr>
          </a:p>
          <a:p>
            <a:pPr lvl="1" eaLnBrk="1" hangingPunct="1"/>
            <a:r>
              <a:rPr lang="en-US" sz="4000" smtClean="0">
                <a:solidFill>
                  <a:srgbClr val="F7DF56"/>
                </a:solidFill>
              </a:rPr>
              <a:t>RNA</a:t>
            </a:r>
          </a:p>
        </p:txBody>
      </p:sp>
      <p:pic>
        <p:nvPicPr>
          <p:cNvPr id="34819" name="Picture 4" descr="http://data.gate2biotech.com/editor_images/rna_and_dna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365760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0668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sz="3200" smtClean="0">
                <a:solidFill>
                  <a:srgbClr val="F7DF56"/>
                </a:solidFill>
                <a:latin typeface="Arial" charset="0"/>
              </a:rPr>
              <a:t>DNA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648200" cy="5410200"/>
          </a:xfrm>
        </p:spPr>
        <p:txBody>
          <a:bodyPr/>
          <a:lstStyle/>
          <a:p>
            <a:pPr eaLnBrk="1" hangingPunct="1"/>
            <a:r>
              <a:rPr lang="en-US" sz="2000" u="sng" smtClean="0">
                <a:solidFill>
                  <a:srgbClr val="F7DF56"/>
                </a:solidFill>
              </a:rPr>
              <a:t>DNA</a:t>
            </a:r>
            <a:r>
              <a:rPr lang="en-US" sz="2000" smtClean="0"/>
              <a:t> or </a:t>
            </a:r>
            <a:r>
              <a:rPr lang="en-US" sz="2000" smtClean="0">
                <a:solidFill>
                  <a:srgbClr val="F7DF56"/>
                </a:solidFill>
              </a:rPr>
              <a:t>deoxyribonucleic acid</a:t>
            </a:r>
            <a:r>
              <a:rPr lang="en-US" sz="2000" smtClean="0"/>
              <a:t>, consists of two strands of nucleotides that spiral around each other. 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smtClean="0"/>
          </a:p>
          <a:p>
            <a:pPr eaLnBrk="1" hangingPunct="1">
              <a:buFont typeface="Wingdings 2" pitchFamily="18" charset="2"/>
              <a:buNone/>
            </a:pPr>
            <a:endParaRPr lang="en-US" sz="2000" smtClean="0"/>
          </a:p>
          <a:p>
            <a:pPr eaLnBrk="1" hangingPunct="1"/>
            <a:r>
              <a:rPr lang="en-US" sz="2000" smtClean="0">
                <a:solidFill>
                  <a:srgbClr val="F7DF56"/>
                </a:solidFill>
              </a:rPr>
              <a:t>Chromosomes</a:t>
            </a:r>
            <a:r>
              <a:rPr lang="en-US" sz="2000" smtClean="0">
                <a:solidFill>
                  <a:srgbClr val="C5D9DF"/>
                </a:solidFill>
              </a:rPr>
              <a:t> contain long strands of DNA, which stores hereditary information.</a:t>
            </a:r>
          </a:p>
        </p:txBody>
      </p:sp>
      <p:pic>
        <p:nvPicPr>
          <p:cNvPr id="35843" name="Picture 2" descr="http://ghr.nlm.nih.gov/handbook/illustrations/dnastructure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b="3999"/>
          <a:stretch>
            <a:fillRect/>
          </a:stretch>
        </p:blipFill>
        <p:spPr bwMode="auto">
          <a:xfrm>
            <a:off x="4419600" y="609600"/>
            <a:ext cx="4724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0668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sz="3200" smtClean="0">
                <a:solidFill>
                  <a:srgbClr val="F7DF56"/>
                </a:solidFill>
                <a:latin typeface="Arial" charset="0"/>
              </a:rPr>
              <a:t>RNA    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876800" cy="5715000"/>
          </a:xfrm>
        </p:spPr>
        <p:txBody>
          <a:bodyPr/>
          <a:lstStyle/>
          <a:p>
            <a:pPr eaLnBrk="1" hangingPunct="1"/>
            <a:endParaRPr lang="en-US" sz="2000" u="sng" smtClean="0"/>
          </a:p>
          <a:p>
            <a:pPr eaLnBrk="1" hangingPunct="1"/>
            <a:r>
              <a:rPr lang="en-US" sz="2000" u="sng" smtClean="0">
                <a:solidFill>
                  <a:srgbClr val="F7DF56"/>
                </a:solidFill>
              </a:rPr>
              <a:t>RNA</a:t>
            </a:r>
            <a:r>
              <a:rPr lang="en-US" sz="2000" smtClean="0"/>
              <a:t>, or </a:t>
            </a:r>
            <a:r>
              <a:rPr lang="en-US" sz="2000" smtClean="0">
                <a:solidFill>
                  <a:srgbClr val="F7DF56"/>
                </a:solidFill>
              </a:rPr>
              <a:t>ribonucleic acid</a:t>
            </a:r>
            <a:r>
              <a:rPr lang="en-US" sz="2000" smtClean="0"/>
              <a:t>, may consist of a single strand of nucleotides or of based pair nucleotides. 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smtClean="0"/>
          </a:p>
          <a:p>
            <a:pPr eaLnBrk="1" hangingPunct="1"/>
            <a:r>
              <a:rPr lang="en-US" sz="2000" smtClean="0">
                <a:solidFill>
                  <a:srgbClr val="C5D9DF"/>
                </a:solidFill>
              </a:rPr>
              <a:t>RNA plays many key roles in the manufacture of proteins. 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smtClean="0"/>
          </a:p>
          <a:p>
            <a:pPr eaLnBrk="1" hangingPunct="1">
              <a:buFont typeface="Wingdings 2" pitchFamily="18" charset="2"/>
              <a:buNone/>
            </a:pPr>
            <a:endParaRPr lang="en-US" sz="2000" smtClean="0"/>
          </a:p>
          <a:p>
            <a:pPr eaLnBrk="1" hangingPunct="1"/>
            <a:r>
              <a:rPr lang="en-US" sz="2000" smtClean="0"/>
              <a:t>RNA can also act as an </a:t>
            </a:r>
            <a:r>
              <a:rPr lang="en-US" sz="2000" smtClean="0">
                <a:solidFill>
                  <a:srgbClr val="F7DF56"/>
                </a:solidFill>
              </a:rPr>
              <a:t>enzyme</a:t>
            </a:r>
            <a:r>
              <a:rPr lang="en-US" sz="2000" smtClean="0"/>
              <a:t>, promoting the chemical reactions that link amino acids to form proteins.</a:t>
            </a:r>
          </a:p>
        </p:txBody>
      </p:sp>
      <p:pic>
        <p:nvPicPr>
          <p:cNvPr id="36867" name="Picture 2" descr="http://www.biologycorner.com/resources/mRNA-colore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04800"/>
            <a:ext cx="3657600" cy="583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9906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sz="3200" smtClean="0">
                <a:solidFill>
                  <a:srgbClr val="F7DF56"/>
                </a:solidFill>
                <a:latin typeface="Arial" charset="0"/>
              </a:rPr>
              <a:t>ATP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800600" cy="5867400"/>
          </a:xfrm>
        </p:spPr>
        <p:txBody>
          <a:bodyPr/>
          <a:lstStyle/>
          <a:p>
            <a:pPr eaLnBrk="1" hangingPunct="1"/>
            <a:r>
              <a:rPr lang="en-US" sz="2000" smtClean="0"/>
              <a:t>Another important biological molecule is </a:t>
            </a:r>
            <a:r>
              <a:rPr lang="en-US" sz="2000" smtClean="0">
                <a:solidFill>
                  <a:srgbClr val="F7DF56"/>
                </a:solidFill>
              </a:rPr>
              <a:t>ATP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u="sng" smtClean="0">
                <a:solidFill>
                  <a:srgbClr val="F7DF56"/>
                </a:solidFill>
              </a:rPr>
              <a:t>ATP</a:t>
            </a:r>
            <a:r>
              <a:rPr lang="en-US" sz="2000" smtClean="0">
                <a:solidFill>
                  <a:srgbClr val="C5D9DF"/>
                </a:solidFill>
              </a:rPr>
              <a:t>, or </a:t>
            </a:r>
            <a:r>
              <a:rPr lang="en-US" sz="2000" smtClean="0">
                <a:solidFill>
                  <a:srgbClr val="F7DF56"/>
                </a:solidFill>
              </a:rPr>
              <a:t>adenosine triphosphate</a:t>
            </a:r>
            <a:r>
              <a:rPr lang="en-US" sz="2000" smtClean="0">
                <a:solidFill>
                  <a:srgbClr val="C5D9DF"/>
                </a:solidFill>
              </a:rPr>
              <a:t>, is a single nucleotide with two extra energy-storing phosphate groups.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When food energy is broken down inside cells, some of the energy in the molecules is stored </a:t>
            </a:r>
            <a:r>
              <a:rPr lang="en-US" sz="2000" smtClean="0">
                <a:solidFill>
                  <a:srgbClr val="F7DF56"/>
                </a:solidFill>
              </a:rPr>
              <a:t>temporarily</a:t>
            </a:r>
            <a:r>
              <a:rPr lang="en-US" sz="2000" smtClean="0"/>
              <a:t> in ATP.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smtClean="0"/>
          </a:p>
          <a:p>
            <a:pPr eaLnBrk="1" hangingPunct="1"/>
            <a:r>
              <a:rPr lang="en-US" sz="2000" smtClean="0">
                <a:solidFill>
                  <a:srgbClr val="C5D9DF"/>
                </a:solidFill>
              </a:rPr>
              <a:t>Cells need a steady supply of ATP to function.</a:t>
            </a:r>
          </a:p>
        </p:txBody>
      </p:sp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5105400" y="1524000"/>
            <a:ext cx="4038600" cy="3124200"/>
            <a:chOff x="5943600" y="2743200"/>
            <a:chExt cx="2971800" cy="1828800"/>
          </a:xfrm>
        </p:grpSpPr>
        <p:sp>
          <p:nvSpPr>
            <p:cNvPr id="5" name="Rectangle 4"/>
            <p:cNvSpPr/>
            <p:nvPr/>
          </p:nvSpPr>
          <p:spPr>
            <a:xfrm>
              <a:off x="5943600" y="2743200"/>
              <a:ext cx="2971800" cy="1828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7893" name="Picture 2" descr="http://z.about.com/d/chemistry/1/0/w/a/atp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19800" y="2819400"/>
              <a:ext cx="2819400" cy="164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7DF56"/>
                </a:solidFill>
                <a:latin typeface="Arial" charset="0"/>
              </a:rPr>
              <a:t>Carbon Compounds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3505200" cy="5791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Four principal classes of organic compounds are found in living things.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Franklin Gothic Book" pitchFamily="34" charset="0"/>
              <a:buAutoNum type="arabicPeriod"/>
            </a:pPr>
            <a:r>
              <a:rPr lang="en-US" sz="2400" dirty="0" smtClean="0">
                <a:solidFill>
                  <a:srgbClr val="F7DF56"/>
                </a:solidFill>
              </a:rPr>
              <a:t>Carbohydrates</a:t>
            </a:r>
          </a:p>
          <a:p>
            <a:pPr eaLnBrk="1" hangingPunct="1">
              <a:buFont typeface="Franklin Gothic Book" pitchFamily="34" charset="0"/>
              <a:buAutoNum type="arabicPeriod"/>
            </a:pPr>
            <a:r>
              <a:rPr lang="en-US" sz="2400" dirty="0" smtClean="0">
                <a:solidFill>
                  <a:srgbClr val="F7DF56"/>
                </a:solidFill>
              </a:rPr>
              <a:t>Lipids</a:t>
            </a:r>
          </a:p>
          <a:p>
            <a:pPr eaLnBrk="1" hangingPunct="1">
              <a:buFont typeface="Franklin Gothic Book" pitchFamily="34" charset="0"/>
              <a:buAutoNum type="arabicPeriod"/>
            </a:pPr>
            <a:r>
              <a:rPr lang="en-US" sz="2400" dirty="0" smtClean="0">
                <a:solidFill>
                  <a:srgbClr val="F7DF56"/>
                </a:solidFill>
              </a:rPr>
              <a:t>Proteins</a:t>
            </a:r>
          </a:p>
          <a:p>
            <a:pPr eaLnBrk="1" hangingPunct="1">
              <a:buFont typeface="Franklin Gothic Book" pitchFamily="34" charset="0"/>
              <a:buAutoNum type="arabicPeriod"/>
            </a:pPr>
            <a:r>
              <a:rPr lang="en-US" sz="2400" dirty="0" smtClean="0">
                <a:solidFill>
                  <a:srgbClr val="F7DF56"/>
                </a:solidFill>
              </a:rPr>
              <a:t>Nucleic acids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  <p:pic>
        <p:nvPicPr>
          <p:cNvPr id="16387" name="Picture 2" descr="http://www3.ntu.edu.sg/home/CXGuo/Eatingright_files/main_files/image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0"/>
            <a:ext cx="2286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419600" y="2895600"/>
            <a:ext cx="164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carbohydrates</a:t>
            </a:r>
          </a:p>
        </p:txBody>
      </p:sp>
      <p:pic>
        <p:nvPicPr>
          <p:cNvPr id="16389" name="Picture 4" descr="http://www.chemistryland.com/ElementarySchool/BuildingBlocks/Lipi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00400"/>
            <a:ext cx="327660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7239000" y="5715000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Lipids</a:t>
            </a:r>
          </a:p>
        </p:txBody>
      </p:sp>
      <p:pic>
        <p:nvPicPr>
          <p:cNvPr id="16391" name="Picture 6" descr="http://graphics8.nytimes.com/images/2007/08/01/health/adam/198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http://www.chemistry.sfu.ca/research/areas/nucleicaci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228975"/>
            <a:ext cx="25241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5867400" y="6488113"/>
            <a:ext cx="1544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Nucleic acids</a:t>
            </a:r>
          </a:p>
        </p:txBody>
      </p:sp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7239000" y="2819400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2954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Franklin Gothic Book (Headings)"/>
              </a:rPr>
              <a:t>Carbon Compound Assembly and Disassembly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Franklin Gothic Book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9248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Dehydration/Condensation Reactions</a:t>
            </a:r>
          </a:p>
          <a:p>
            <a:r>
              <a:rPr lang="en-US" sz="2400" dirty="0" smtClean="0"/>
              <a:t>Bonding of monomer molecules like amino acids and glucose to one another.</a:t>
            </a:r>
          </a:p>
          <a:p>
            <a:r>
              <a:rPr lang="en-US" sz="2400" dirty="0" smtClean="0"/>
              <a:t>An OH and H are removed –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en-US" sz="2400" dirty="0"/>
          </a:p>
        </p:txBody>
      </p:sp>
      <p:pic>
        <p:nvPicPr>
          <p:cNvPr id="5" name="Picture 4" descr="Screen Shot 2014-12-01 at 7.56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48000"/>
            <a:ext cx="53594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2954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Franklin Gothic Book (Headings)"/>
              </a:rPr>
              <a:t>Carbon Compound Assembly and Disassembly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Franklin Gothic Book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9248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Hydrolysis Reactions</a:t>
            </a:r>
          </a:p>
          <a:p>
            <a:r>
              <a:rPr lang="en-US" sz="2400" dirty="0" smtClean="0"/>
              <a:t>Breaking of bonds between monomer molecules like proteins and carbohydrates.</a:t>
            </a:r>
          </a:p>
          <a:p>
            <a:r>
              <a:rPr lang="en-US" sz="2400" dirty="0" smtClean="0"/>
              <a:t>Water is added and replaces the covalent bond</a:t>
            </a:r>
            <a:endParaRPr lang="en-US" sz="2400" dirty="0"/>
          </a:p>
        </p:txBody>
      </p:sp>
      <p:pic>
        <p:nvPicPr>
          <p:cNvPr id="7" name="Picture 6" descr="Screen Shot 2014-12-01 at 7.56.3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05200"/>
            <a:ext cx="6108700" cy="306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914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7DF56"/>
                </a:solidFill>
                <a:latin typeface="Arial" charset="0"/>
              </a:rPr>
              <a:t>Carbohydrates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114800" cy="5715000"/>
          </a:xfrm>
        </p:spPr>
        <p:txBody>
          <a:bodyPr/>
          <a:lstStyle/>
          <a:p>
            <a:pPr eaLnBrk="1" hangingPunct="1"/>
            <a:r>
              <a:rPr lang="en-US" sz="2000" u="sng" dirty="0" smtClean="0">
                <a:solidFill>
                  <a:srgbClr val="F7DF56"/>
                </a:solidFill>
              </a:rPr>
              <a:t>Carbohydrates</a:t>
            </a:r>
            <a:r>
              <a:rPr lang="en-US" sz="2000" dirty="0" smtClean="0"/>
              <a:t> are organic compounds made of carbon, hydrogen, and oxygen atoms.</a:t>
            </a:r>
          </a:p>
          <a:p>
            <a:pPr eaLnBrk="1" hangingPunct="1">
              <a:buFont typeface="Wingdings 2" pitchFamily="18" charset="2"/>
              <a:buNone/>
            </a:pPr>
            <a:endParaRPr lang="en-US" sz="20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0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0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>
                <a:solidFill>
                  <a:srgbClr val="F7DF56"/>
                </a:solidFill>
              </a:rPr>
              <a:t>Carbohydrates</a:t>
            </a:r>
            <a:r>
              <a:rPr lang="en-US" sz="2000" dirty="0" smtClean="0">
                <a:solidFill>
                  <a:srgbClr val="C5D9DF"/>
                </a:solidFill>
              </a:rPr>
              <a:t> are a key source of energy and are found in most foods; especially fruits, vegetables, and grains.</a:t>
            </a:r>
          </a:p>
        </p:txBody>
      </p:sp>
      <p:pic>
        <p:nvPicPr>
          <p:cNvPr id="17411" name="Picture 2" descr="http://nutrition.myjoyonline.com/wp-content/themes/ultimate/images/car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10000"/>
            <a:ext cx="33528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410200" y="6488113"/>
            <a:ext cx="3467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Foods containing carbohydrates</a:t>
            </a:r>
          </a:p>
        </p:txBody>
      </p:sp>
      <p:pic>
        <p:nvPicPr>
          <p:cNvPr id="17413" name="Picture 4" descr="https://sci9bestq3bm.wikispaces.com/file/view/Carbohydrates.jpg/33220433/Carbohydra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1000"/>
            <a:ext cx="4638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7DF56"/>
                </a:solidFill>
                <a:latin typeface="Arial" charset="0"/>
              </a:rPr>
              <a:t>Carbohydrates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419600" cy="5715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building blocks of carbohydrates are single sugars called </a:t>
            </a:r>
            <a:r>
              <a:rPr lang="en-US" sz="2000" u="sng" dirty="0" err="1" smtClean="0">
                <a:solidFill>
                  <a:srgbClr val="F7DF56"/>
                </a:solidFill>
              </a:rPr>
              <a:t>monosaccharides</a:t>
            </a:r>
            <a:r>
              <a:rPr lang="en-US" sz="2000" u="sng" dirty="0" smtClean="0">
                <a:solidFill>
                  <a:srgbClr val="F7DF56"/>
                </a:solidFill>
              </a:rPr>
              <a:t>.</a:t>
            </a:r>
          </a:p>
          <a:p>
            <a:pPr eaLnBrk="1" hangingPunct="1"/>
            <a:endParaRPr lang="en-US" sz="2000" u="sng" dirty="0" smtClean="0"/>
          </a:p>
          <a:p>
            <a:pPr eaLnBrk="1" hangingPunct="1"/>
            <a:endParaRPr lang="en-US" sz="2000" u="sng" dirty="0" smtClean="0"/>
          </a:p>
          <a:p>
            <a:pPr eaLnBrk="1" hangingPunct="1"/>
            <a:endParaRPr lang="en-US" sz="2000" u="sng" dirty="0" smtClean="0"/>
          </a:p>
          <a:p>
            <a:pPr eaLnBrk="1" hangingPunct="1"/>
            <a:endParaRPr lang="en-US" sz="2000" u="sng" dirty="0" smtClean="0"/>
          </a:p>
          <a:p>
            <a:pPr eaLnBrk="1" hangingPunct="1"/>
            <a:r>
              <a:rPr lang="en-US" sz="2000" dirty="0" smtClean="0">
                <a:solidFill>
                  <a:srgbClr val="C5D9DF"/>
                </a:solidFill>
              </a:rPr>
              <a:t>Single sugars such as </a:t>
            </a:r>
            <a:r>
              <a:rPr lang="en-US" sz="2000" dirty="0" smtClean="0"/>
              <a:t>glucose</a:t>
            </a:r>
            <a:r>
              <a:rPr lang="en-US" sz="2000" dirty="0" smtClean="0">
                <a:solidFill>
                  <a:srgbClr val="C5D9DF"/>
                </a:solidFill>
              </a:rPr>
              <a:t> and </a:t>
            </a:r>
            <a:r>
              <a:rPr lang="en-US" sz="2000" dirty="0" smtClean="0"/>
              <a:t>fructose</a:t>
            </a:r>
            <a:r>
              <a:rPr lang="en-US" sz="2000" dirty="0" smtClean="0">
                <a:solidFill>
                  <a:srgbClr val="C5D9DF"/>
                </a:solidFill>
              </a:rPr>
              <a:t> are a major source of energy in cells.</a:t>
            </a:r>
          </a:p>
        </p:txBody>
      </p:sp>
      <p:pic>
        <p:nvPicPr>
          <p:cNvPr id="18435" name="Picture 2" descr="[Glucose Straight Structure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066800"/>
            <a:ext cx="3810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6096000" y="3886200"/>
            <a:ext cx="979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glucose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7DF56"/>
                </a:solidFill>
                <a:latin typeface="Arial" charset="0"/>
              </a:rPr>
              <a:t>Carbohydrates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800600" cy="5486400"/>
          </a:xfrm>
        </p:spPr>
        <p:txBody>
          <a:bodyPr/>
          <a:lstStyle/>
          <a:p>
            <a:pPr eaLnBrk="1" hangingPunct="1"/>
            <a:r>
              <a:rPr lang="en-US" sz="2000" u="sng" smtClean="0">
                <a:solidFill>
                  <a:srgbClr val="F7DF56"/>
                </a:solidFill>
              </a:rPr>
              <a:t>Disaccharides</a:t>
            </a:r>
            <a:r>
              <a:rPr lang="en-US" sz="2000" smtClean="0"/>
              <a:t> are double sugars formed when </a:t>
            </a:r>
            <a:r>
              <a:rPr lang="en-US" sz="2000" smtClean="0">
                <a:solidFill>
                  <a:srgbClr val="C5D9DF"/>
                </a:solidFill>
              </a:rPr>
              <a:t>two monosaccharides </a:t>
            </a:r>
            <a:r>
              <a:rPr lang="en-US" sz="2000" smtClean="0"/>
              <a:t>are joined.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>
                <a:solidFill>
                  <a:srgbClr val="F7DF56"/>
                </a:solidFill>
              </a:rPr>
              <a:t>Sucrose</a:t>
            </a:r>
            <a:r>
              <a:rPr lang="en-US" sz="2000" smtClean="0">
                <a:solidFill>
                  <a:srgbClr val="C5D9DF"/>
                </a:solidFill>
              </a:rPr>
              <a:t>, a common table sugar, is formed when glucose and fructose are joined.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9459" name="Picture 2" descr="[Maltose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81000"/>
            <a:ext cx="32289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www.scientificpsychic.com/fitness/lactos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657600"/>
            <a:ext cx="22860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62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7DF56"/>
                </a:solidFill>
                <a:latin typeface="Arial" charset="0"/>
              </a:rPr>
              <a:t>Carbohydrates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495800" cy="5867400"/>
          </a:xfrm>
        </p:spPr>
        <p:txBody>
          <a:bodyPr/>
          <a:lstStyle/>
          <a:p>
            <a:pPr eaLnBrk="1" hangingPunct="1"/>
            <a:r>
              <a:rPr lang="en-US" sz="2000" u="sng" smtClean="0">
                <a:solidFill>
                  <a:srgbClr val="F7DF56"/>
                </a:solidFill>
              </a:rPr>
              <a:t>Polysaccharides</a:t>
            </a:r>
            <a:r>
              <a:rPr lang="en-US" sz="2000" smtClean="0"/>
              <a:t>, such as starch, are chains of three or more monosaccharides.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>
                <a:solidFill>
                  <a:srgbClr val="C5D9DF"/>
                </a:solidFill>
              </a:rPr>
              <a:t>A polysaccharides is an example of a </a:t>
            </a:r>
            <a:r>
              <a:rPr lang="en-US" sz="2000" u="sng" smtClean="0">
                <a:solidFill>
                  <a:srgbClr val="F7DF56"/>
                </a:solidFill>
              </a:rPr>
              <a:t>macromolecule</a:t>
            </a:r>
            <a:r>
              <a:rPr lang="en-US" sz="2000" smtClean="0">
                <a:solidFill>
                  <a:srgbClr val="C5D9DF"/>
                </a:solidFill>
              </a:rPr>
              <a:t>, a large molecule made of many smaller molecules.</a:t>
            </a:r>
          </a:p>
        </p:txBody>
      </p:sp>
      <p:pic>
        <p:nvPicPr>
          <p:cNvPr id="20483" name="Picture 2" descr="http://www.goldiesroom.org/Multimedia/Bio_Images/04%20Biochemistry/12%20Structure%20of%20Gluco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0"/>
            <a:ext cx="44958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www.javedsolutions.com/images/Macromolecule%20polypropene%20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81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1707</TotalTime>
  <Words>951</Words>
  <Application>Microsoft Macintosh PowerPoint</Application>
  <PresentationFormat>On-screen Show (4:3)</PresentationFormat>
  <Paragraphs>162</Paragraphs>
  <Slides>27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Technic</vt:lpstr>
      <vt:lpstr>Slide 1</vt:lpstr>
      <vt:lpstr>Carbon Compounds</vt:lpstr>
      <vt:lpstr>Carbon Compounds</vt:lpstr>
      <vt:lpstr>Carbon Compound Assembly and Disassembly</vt:lpstr>
      <vt:lpstr>Carbon Compound Assembly and Disassembly</vt:lpstr>
      <vt:lpstr>Carbohydrates</vt:lpstr>
      <vt:lpstr>Carbohydrates</vt:lpstr>
      <vt:lpstr>Carbohydrates</vt:lpstr>
      <vt:lpstr>Carbohydrates</vt:lpstr>
      <vt:lpstr>Carbohydrates</vt:lpstr>
      <vt:lpstr>Lipids</vt:lpstr>
      <vt:lpstr>Lipids</vt:lpstr>
      <vt:lpstr>Lipids</vt:lpstr>
      <vt:lpstr>Lipids</vt:lpstr>
      <vt:lpstr>Lipids</vt:lpstr>
      <vt:lpstr>Lipids</vt:lpstr>
      <vt:lpstr>Lipids</vt:lpstr>
      <vt:lpstr>Lipids</vt:lpstr>
      <vt:lpstr>Proteins</vt:lpstr>
      <vt:lpstr>Proteins</vt:lpstr>
      <vt:lpstr>Proteins</vt:lpstr>
      <vt:lpstr>Nucleic Acids</vt:lpstr>
      <vt:lpstr>Nucleic Acids</vt:lpstr>
      <vt:lpstr> DNA</vt:lpstr>
      <vt:lpstr> RNA    </vt:lpstr>
      <vt:lpstr> ATP</vt:lpstr>
      <vt:lpstr>Slide 27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2.3  2.4</dc:title>
  <dc:creator> </dc:creator>
  <cp:lastModifiedBy>Brad Smit</cp:lastModifiedBy>
  <cp:revision>80</cp:revision>
  <dcterms:created xsi:type="dcterms:W3CDTF">2014-12-03T12:40:49Z</dcterms:created>
  <dcterms:modified xsi:type="dcterms:W3CDTF">2014-12-03T17:57:19Z</dcterms:modified>
</cp:coreProperties>
</file>