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92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88829" autoAdjust="0"/>
  </p:normalViewPr>
  <p:slideViewPr>
    <p:cSldViewPr snapToObjects="1">
      <p:cViewPr varScale="1">
        <p:scale>
          <a:sx n="72" d="100"/>
          <a:sy n="72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10F6ECA-2CC0-A046-AC4E-C84E33003FDB}" type="datetimeFigureOut">
              <a:rPr lang="en-US" smtClean="0"/>
              <a:pPr/>
              <a:t>10/15/08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6ECA-2CC0-A046-AC4E-C84E33003FDB}" type="datetimeFigureOut">
              <a:rPr lang="en-US" smtClean="0"/>
              <a:pPr/>
              <a:t>10/15/08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EA68-F1B0-454C-8C9D-2FCEC6B560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6ECA-2CC0-A046-AC4E-C84E33003FDB}" type="datetimeFigureOut">
              <a:rPr lang="en-US" smtClean="0"/>
              <a:pPr/>
              <a:t>10/15/08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EA68-F1B0-454C-8C9D-2FCEC6B560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0F6ECA-2CC0-A046-AC4E-C84E33003FDB}" type="datetimeFigureOut">
              <a:rPr lang="en-US" smtClean="0"/>
              <a:pPr/>
              <a:t>10/15/08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B0BEA68-F1B0-454C-8C9D-2FCEC6B560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10F6ECA-2CC0-A046-AC4E-C84E33003FDB}" type="datetimeFigureOut">
              <a:rPr lang="en-US" smtClean="0"/>
              <a:pPr/>
              <a:t>10/15/08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B0BEA68-F1B0-454C-8C9D-2FCEC6B560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6ECA-2CC0-A046-AC4E-C84E33003FDB}" type="datetimeFigureOut">
              <a:rPr lang="en-US" smtClean="0"/>
              <a:pPr/>
              <a:t>10/15/08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EA68-F1B0-454C-8C9D-2FCEC6B560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6ECA-2CC0-A046-AC4E-C84E33003FDB}" type="datetimeFigureOut">
              <a:rPr lang="en-US" smtClean="0"/>
              <a:pPr/>
              <a:t>10/15/08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EA68-F1B0-454C-8C9D-2FCEC6B560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0F6ECA-2CC0-A046-AC4E-C84E33003FDB}" type="datetimeFigureOut">
              <a:rPr lang="en-US" smtClean="0"/>
              <a:pPr/>
              <a:t>10/15/08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0BEA68-F1B0-454C-8C9D-2FCEC6B560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F6ECA-2CC0-A046-AC4E-C84E33003FDB}" type="datetimeFigureOut">
              <a:rPr lang="en-US" smtClean="0"/>
              <a:pPr/>
              <a:t>10/15/08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BEA68-F1B0-454C-8C9D-2FCEC6B560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0F6ECA-2CC0-A046-AC4E-C84E33003FDB}" type="datetimeFigureOut">
              <a:rPr lang="en-US" smtClean="0"/>
              <a:pPr/>
              <a:t>10/15/08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1FE364-2E62-E443-B963-EDDDD0FB87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0F6ECA-2CC0-A046-AC4E-C84E33003FDB}" type="datetimeFigureOut">
              <a:rPr lang="en-US" smtClean="0"/>
              <a:pPr/>
              <a:t>10/15/08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0BEA68-F1B0-454C-8C9D-2FCEC6B560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0F6ECA-2CC0-A046-AC4E-C84E33003FDB}" type="datetimeFigureOut">
              <a:rPr lang="en-US" smtClean="0"/>
              <a:pPr/>
              <a:t>10/15/08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B0BEA68-F1B0-454C-8C9D-2FCEC6B560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5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dirty="0" smtClean="0"/>
              <a:t> </a:t>
            </a:r>
            <a:r>
              <a:rPr lang="en-US" dirty="0" err="1" smtClean="0"/>
              <a:t>Integumentary</a:t>
            </a:r>
            <a:r>
              <a:rPr lang="en-US" dirty="0" smtClean="0"/>
              <a:t> </a:t>
            </a:r>
            <a:r>
              <a:rPr lang="en-US" dirty="0" smtClean="0"/>
              <a:t>System and Body Membranes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Chapter 5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Appendages of Skin (still on pg. 123)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Nails</a:t>
            </a:r>
          </a:p>
          <a:p>
            <a:r>
              <a:rPr lang="en-US" dirty="0" smtClean="0"/>
              <a:t>Produced in the epidermis</a:t>
            </a:r>
          </a:p>
          <a:p>
            <a:r>
              <a:rPr lang="en-US" dirty="0" smtClean="0"/>
              <a:t>Nail Body – visible</a:t>
            </a:r>
          </a:p>
          <a:p>
            <a:r>
              <a:rPr lang="en-US" dirty="0" smtClean="0"/>
              <a:t>Root – hidden</a:t>
            </a:r>
          </a:p>
          <a:p>
            <a:r>
              <a:rPr lang="en-US" dirty="0" smtClean="0"/>
              <a:t>Cuticle – hides root</a:t>
            </a:r>
          </a:p>
          <a:p>
            <a:r>
              <a:rPr lang="en-US" dirty="0" smtClean="0"/>
              <a:t>Lanula – near root, “half-moon”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Appendages of Skin (still on pg. 123)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Glands</a:t>
            </a:r>
          </a:p>
          <a:p>
            <a:r>
              <a:rPr lang="en-US" dirty="0" smtClean="0"/>
              <a:t>Sweat or Sudoriferous Glands</a:t>
            </a:r>
          </a:p>
          <a:p>
            <a:pPr lvl="1"/>
            <a:r>
              <a:rPr lang="en-US" dirty="0" smtClean="0"/>
              <a:t>3 mill plus, produce 12l every 24 hours</a:t>
            </a:r>
          </a:p>
          <a:p>
            <a:pPr lvl="1"/>
            <a:r>
              <a:rPr lang="en-US" u="sng" dirty="0" smtClean="0"/>
              <a:t>Eccrine</a:t>
            </a:r>
            <a:r>
              <a:rPr lang="en-US" dirty="0" smtClean="0"/>
              <a:t> – numerous and important in producing sweat, eliminating waste and regulating body temp.</a:t>
            </a:r>
          </a:p>
          <a:p>
            <a:pPr lvl="1"/>
            <a:r>
              <a:rPr lang="en-US" u="sng" dirty="0" smtClean="0"/>
              <a:t>Apocrine</a:t>
            </a:r>
            <a:r>
              <a:rPr lang="en-US" dirty="0" smtClean="0"/>
              <a:t> – in armpits and genitals, produce thicker milky secretions,</a:t>
            </a:r>
            <a:r>
              <a:rPr lang="en-US" dirty="0" smtClean="0"/>
              <a:t> susceptible </a:t>
            </a:r>
            <a:r>
              <a:rPr lang="en-US" dirty="0" smtClean="0"/>
              <a:t>to bacterial contamination.</a:t>
            </a:r>
            <a:endParaRPr lang="en-US" dirty="0" smtClean="0"/>
          </a:p>
          <a:p>
            <a:pPr lvl="1"/>
            <a:r>
              <a:rPr lang="en-US" u="sng" dirty="0" smtClean="0"/>
              <a:t>Sebaceous</a:t>
            </a:r>
            <a:r>
              <a:rPr lang="en-US" dirty="0" smtClean="0"/>
              <a:t> </a:t>
            </a:r>
            <a:r>
              <a:rPr lang="en-US" dirty="0" smtClean="0"/>
              <a:t>– produces oil for hair and skin, increases during adolescence,</a:t>
            </a:r>
            <a:r>
              <a:rPr lang="en-US" dirty="0" smtClean="0"/>
              <a:t> clogged </a:t>
            </a:r>
            <a:r>
              <a:rPr lang="en-US" dirty="0" smtClean="0"/>
              <a:t>ducts = white heads, </a:t>
            </a:r>
            <a:r>
              <a:rPr lang="en-US" dirty="0" smtClean="0"/>
              <a:t>when aged </a:t>
            </a:r>
            <a:r>
              <a:rPr lang="en-US" dirty="0" smtClean="0"/>
              <a:t>and darkened  = black head.</a:t>
            </a:r>
          </a:p>
          <a:p>
            <a:pPr lvl="1"/>
            <a:r>
              <a:rPr lang="en-US" u="sng" dirty="0" smtClean="0"/>
              <a:t>Acne</a:t>
            </a:r>
            <a:r>
              <a:rPr lang="en-US" dirty="0" smtClean="0"/>
              <a:t> –</a:t>
            </a:r>
            <a:r>
              <a:rPr lang="en-US" dirty="0" smtClean="0"/>
              <a:t> sebaceous </a:t>
            </a:r>
            <a:r>
              <a:rPr lang="en-US" dirty="0" smtClean="0"/>
              <a:t>ducts filled with cells and sebum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Epithelial Membranes: epithelium and its underlying connective tissue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595" u="sng" dirty="0" smtClean="0"/>
              <a:t>Cutaneous</a:t>
            </a:r>
            <a:r>
              <a:rPr lang="en-US" sz="2595" u="sng" dirty="0" smtClean="0"/>
              <a:t> Membranes </a:t>
            </a:r>
            <a:r>
              <a:rPr lang="en-US" sz="2595" dirty="0" smtClean="0"/>
              <a:t>– skin</a:t>
            </a:r>
          </a:p>
          <a:p>
            <a:pPr marL="457200" indent="-457200">
              <a:buAutoNum type="arabicPeriod"/>
            </a:pPr>
            <a:r>
              <a:rPr lang="en-US" sz="2595" u="sng" dirty="0" smtClean="0"/>
              <a:t>Serous Membranes </a:t>
            </a:r>
            <a:r>
              <a:rPr lang="en-US" sz="2595" dirty="0" smtClean="0"/>
              <a:t>– simple </a:t>
            </a:r>
            <a:r>
              <a:rPr lang="en-US" sz="2595" dirty="0" smtClean="0"/>
              <a:t>squamous</a:t>
            </a:r>
            <a:r>
              <a:rPr lang="en-US" sz="2595" dirty="0" smtClean="0"/>
              <a:t> on connective tissue basement membranes, lines body cavities.</a:t>
            </a:r>
          </a:p>
          <a:p>
            <a:pPr marL="822960" lvl="1" indent="-457200"/>
            <a:r>
              <a:rPr lang="en-US" sz="2595" dirty="0" smtClean="0"/>
              <a:t>Parietal – lines walls  of cavities</a:t>
            </a:r>
          </a:p>
          <a:p>
            <a:pPr marL="822960" lvl="1" indent="-457200"/>
            <a:r>
              <a:rPr lang="en-US" sz="2595" dirty="0" smtClean="0"/>
              <a:t>Visceral – covers organs (silver skin on red meat)</a:t>
            </a:r>
          </a:p>
          <a:p>
            <a:pPr marL="457200" indent="-457200">
              <a:buNone/>
            </a:pPr>
            <a:r>
              <a:rPr lang="en-US" sz="2595" dirty="0" smtClean="0"/>
              <a:t>3.  </a:t>
            </a:r>
            <a:r>
              <a:rPr lang="en-US" sz="2595" u="sng" dirty="0" smtClean="0"/>
              <a:t>Mucous Membranes </a:t>
            </a:r>
            <a:r>
              <a:rPr lang="en-US" sz="2595" dirty="0" smtClean="0"/>
              <a:t>– line surfaces open to exterior, produce thick mucous to soften and moisten.</a:t>
            </a:r>
          </a:p>
          <a:p>
            <a:pPr marL="457200" indent="-457200">
              <a:buAutoNum type="arabicPeriod" startAt="2"/>
            </a:pPr>
            <a:endParaRPr lang="en-US" dirty="0" smtClean="0"/>
          </a:p>
          <a:p>
            <a:pPr marL="457200" indent="-457200">
              <a:buAutoNum type="arabicPeriod" startAt="2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Functions:</a:t>
            </a:r>
          </a:p>
          <a:p>
            <a:r>
              <a:rPr lang="en-US" dirty="0" smtClean="0"/>
              <a:t>Protection – infection barrier</a:t>
            </a:r>
          </a:p>
          <a:p>
            <a:r>
              <a:rPr lang="en-US" dirty="0" smtClean="0"/>
              <a:t>Temperature Regulation – cools with sweat glands</a:t>
            </a:r>
          </a:p>
          <a:p>
            <a:r>
              <a:rPr lang="en-US" dirty="0" smtClean="0"/>
              <a:t>Sense Organ Activity – via nerve endings and specialized receptors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skin cont.</a:t>
            </a:r>
            <a:br>
              <a:rPr lang="en-US" dirty="0" smtClean="0"/>
            </a:br>
            <a:r>
              <a:rPr lang="en-US" dirty="0" smtClean="0"/>
              <a:t>Components in 1 square inch of Skin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500 sweat glands</a:t>
            </a:r>
          </a:p>
          <a:p>
            <a:r>
              <a:rPr lang="en-US" dirty="0" smtClean="0"/>
              <a:t>1000 nerve endings</a:t>
            </a:r>
          </a:p>
          <a:p>
            <a:r>
              <a:rPr lang="en-US" dirty="0" smtClean="0"/>
              <a:t>Yards of blood vessels</a:t>
            </a:r>
          </a:p>
          <a:p>
            <a:r>
              <a:rPr lang="en-US" dirty="0" smtClean="0"/>
              <a:t>100 oil glands</a:t>
            </a:r>
          </a:p>
          <a:p>
            <a:r>
              <a:rPr lang="en-US" dirty="0" smtClean="0"/>
              <a:t>150 pressure sensors</a:t>
            </a:r>
          </a:p>
          <a:p>
            <a:r>
              <a:rPr lang="en-US" dirty="0" smtClean="0"/>
              <a:t>75 heat sensors</a:t>
            </a:r>
          </a:p>
          <a:p>
            <a:r>
              <a:rPr lang="en-US" dirty="0" smtClean="0"/>
              <a:t>10 cold sensors</a:t>
            </a:r>
          </a:p>
          <a:p>
            <a:r>
              <a:rPr lang="en-US" dirty="0" smtClean="0"/>
              <a:t>Millions of cells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skin cont.</a:t>
            </a:r>
            <a:br>
              <a:rPr lang="en-US" dirty="0" smtClean="0"/>
            </a:br>
            <a:r>
              <a:rPr lang="en-US" dirty="0" smtClean="0"/>
              <a:t>Structure of skin (See pg. 123)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Subcutaneous Layer or Hypodermis</a:t>
            </a:r>
          </a:p>
          <a:p>
            <a:r>
              <a:rPr lang="en-US" dirty="0" smtClean="0"/>
              <a:t>Loose connective tissue and fat</a:t>
            </a:r>
          </a:p>
          <a:p>
            <a:r>
              <a:rPr lang="en-US" dirty="0" smtClean="0"/>
              <a:t>Insulates </a:t>
            </a:r>
          </a:p>
          <a:p>
            <a:r>
              <a:rPr lang="en-US" dirty="0" smtClean="0"/>
              <a:t>Stores energy </a:t>
            </a:r>
          </a:p>
          <a:p>
            <a:r>
              <a:rPr lang="en-US" dirty="0" smtClean="0"/>
              <a:t>Food for muscle</a:t>
            </a:r>
          </a:p>
          <a:p>
            <a:r>
              <a:rPr lang="en-US" dirty="0" smtClean="0"/>
              <a:t>Shock absorbing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skin cont.</a:t>
            </a:r>
            <a:br>
              <a:rPr lang="en-US" dirty="0" smtClean="0"/>
            </a:br>
            <a:r>
              <a:rPr lang="en-US" dirty="0" smtClean="0"/>
              <a:t>Structure of skin (See pg. 123)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Epidermis</a:t>
            </a:r>
            <a:r>
              <a:rPr lang="en-US" dirty="0" smtClean="0"/>
              <a:t> – outer most layer</a:t>
            </a:r>
          </a:p>
          <a:p>
            <a:r>
              <a:rPr lang="en-US" u="sng" dirty="0" smtClean="0"/>
              <a:t>Stratum Germinativum</a:t>
            </a:r>
            <a:r>
              <a:rPr lang="en-US" dirty="0" smtClean="0"/>
              <a:t> – site of mitosis, cells cytoplasm replaced by keratin</a:t>
            </a:r>
          </a:p>
          <a:p>
            <a:r>
              <a:rPr lang="en-US" u="sng" dirty="0" smtClean="0"/>
              <a:t>Stratum Corneum </a:t>
            </a:r>
            <a:r>
              <a:rPr lang="en-US" dirty="0" smtClean="0"/>
              <a:t>– dead cells</a:t>
            </a:r>
          </a:p>
          <a:p>
            <a:r>
              <a:rPr lang="en-US" u="sng" dirty="0" smtClean="0"/>
              <a:t>Pigment Layer</a:t>
            </a:r>
            <a:r>
              <a:rPr lang="en-US" dirty="0" smtClean="0"/>
              <a:t> – melanocytes with melanin, layers spot welded together which leads to blisters.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skin cont.</a:t>
            </a:r>
            <a:br>
              <a:rPr lang="en-US" dirty="0" smtClean="0"/>
            </a:br>
            <a:r>
              <a:rPr lang="en-US" dirty="0" smtClean="0"/>
              <a:t>Structure of skin (See pg. 123)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Dermis</a:t>
            </a:r>
          </a:p>
          <a:p>
            <a:r>
              <a:rPr lang="en-US" dirty="0" smtClean="0"/>
              <a:t>Deeper and thicker</a:t>
            </a:r>
          </a:p>
          <a:p>
            <a:r>
              <a:rPr lang="en-US" dirty="0" smtClean="0"/>
              <a:t>Scattered cells with fibers </a:t>
            </a:r>
            <a:r>
              <a:rPr lang="en-US" dirty="0" smtClean="0"/>
              <a:t>in-between</a:t>
            </a:r>
            <a:endParaRPr lang="en-US" dirty="0" smtClean="0"/>
          </a:p>
          <a:p>
            <a:r>
              <a:rPr lang="en-US" u="sng" dirty="0" smtClean="0"/>
              <a:t>Dermal Papillae</a:t>
            </a:r>
            <a:r>
              <a:rPr lang="en-US" dirty="0" smtClean="0"/>
              <a:t> – parallel peg-like rows that bind layers together and make up finger print</a:t>
            </a:r>
          </a:p>
          <a:p>
            <a:r>
              <a:rPr lang="en-US" dirty="0" smtClean="0"/>
              <a:t>Location of Accessory organs such as:</a:t>
            </a:r>
          </a:p>
          <a:p>
            <a:pPr lvl="1"/>
            <a:r>
              <a:rPr lang="en-US" dirty="0" smtClean="0"/>
              <a:t>Muscle fiber</a:t>
            </a:r>
          </a:p>
          <a:p>
            <a:pPr lvl="1"/>
            <a:r>
              <a:rPr lang="en-US" dirty="0" smtClean="0"/>
              <a:t>Hair follicle</a:t>
            </a:r>
          </a:p>
          <a:p>
            <a:pPr lvl="1"/>
            <a:r>
              <a:rPr lang="en-US" dirty="0" smtClean="0"/>
              <a:t>Sweat and</a:t>
            </a:r>
            <a:r>
              <a:rPr lang="en-US" dirty="0" smtClean="0"/>
              <a:t> Sebaceous </a:t>
            </a:r>
            <a:r>
              <a:rPr lang="en-US" dirty="0" smtClean="0"/>
              <a:t>Glands</a:t>
            </a:r>
          </a:p>
          <a:p>
            <a:pPr lvl="1"/>
            <a:r>
              <a:rPr lang="en-US" dirty="0" smtClean="0"/>
              <a:t>Blood vessels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Appendages of Skin (still on pg. 123)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Hair</a:t>
            </a:r>
          </a:p>
          <a:p>
            <a:r>
              <a:rPr lang="en-US" u="sng" dirty="0" smtClean="0"/>
              <a:t>Hair follicle </a:t>
            </a:r>
            <a:r>
              <a:rPr lang="en-US" dirty="0" smtClean="0"/>
              <a:t>– epidermal and tube-like, grows into dermis</a:t>
            </a:r>
          </a:p>
          <a:p>
            <a:r>
              <a:rPr lang="en-US" u="sng" dirty="0" smtClean="0"/>
              <a:t>Hair Papilla</a:t>
            </a:r>
            <a:r>
              <a:rPr lang="en-US" dirty="0" smtClean="0"/>
              <a:t> – beginning point of growth</a:t>
            </a:r>
          </a:p>
          <a:p>
            <a:r>
              <a:rPr lang="en-US" u="sng" dirty="0" smtClean="0"/>
              <a:t>Root </a:t>
            </a:r>
            <a:r>
              <a:rPr lang="en-US" dirty="0" smtClean="0"/>
              <a:t>– hidden in follicle</a:t>
            </a:r>
          </a:p>
          <a:p>
            <a:r>
              <a:rPr lang="en-US" u="sng" dirty="0" smtClean="0"/>
              <a:t>Shaft</a:t>
            </a:r>
            <a:r>
              <a:rPr lang="en-US" dirty="0" smtClean="0"/>
              <a:t> – visible part of hair</a:t>
            </a:r>
          </a:p>
          <a:p>
            <a:r>
              <a:rPr lang="en-US" u="sng" dirty="0" smtClean="0"/>
              <a:t>Arrector pili </a:t>
            </a:r>
            <a:r>
              <a:rPr lang="en-US" dirty="0" smtClean="0"/>
              <a:t>– muscle connected to follicle, causes goose bumps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Appendages of Skin (still on pg. 123)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Receptors</a:t>
            </a:r>
          </a:p>
          <a:p>
            <a:r>
              <a:rPr lang="en-US" u="sng" dirty="0" smtClean="0"/>
              <a:t>Meissners Corpuscle </a:t>
            </a:r>
            <a:r>
              <a:rPr lang="en-US" dirty="0" smtClean="0"/>
              <a:t>– near surface, light touch</a:t>
            </a:r>
          </a:p>
          <a:p>
            <a:r>
              <a:rPr lang="en-US" u="sng" dirty="0" smtClean="0"/>
              <a:t>Pacinian Corpuscle </a:t>
            </a:r>
            <a:r>
              <a:rPr lang="en-US" dirty="0" smtClean="0"/>
              <a:t>– deep in dermis, </a:t>
            </a:r>
            <a:r>
              <a:rPr lang="en-US" dirty="0" smtClean="0"/>
              <a:t>pressure</a:t>
            </a:r>
          </a:p>
          <a:p>
            <a:r>
              <a:rPr lang="en-US" u="sng" dirty="0" smtClean="0"/>
              <a:t>Krauses End Bulbs </a:t>
            </a:r>
            <a:r>
              <a:rPr lang="en-US" dirty="0" smtClean="0"/>
              <a:t>– sense cold</a:t>
            </a:r>
          </a:p>
          <a:p>
            <a:r>
              <a:rPr lang="en-US" u="sng" dirty="0" smtClean="0"/>
              <a:t>Organ of Ruffini </a:t>
            </a:r>
            <a:r>
              <a:rPr lang="en-US" dirty="0" smtClean="0"/>
              <a:t>– sense heat</a:t>
            </a:r>
          </a:p>
          <a:p>
            <a:r>
              <a:rPr lang="en-US" u="sng" dirty="0" smtClean="0"/>
              <a:t>Nerve Endings </a:t>
            </a:r>
            <a:r>
              <a:rPr lang="en-US" dirty="0" smtClean="0"/>
              <a:t>– sense </a:t>
            </a:r>
            <a:r>
              <a:rPr lang="en-US" dirty="0" smtClean="0"/>
              <a:t>pain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Pacini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200400"/>
            <a:ext cx="2186387" cy="1358900"/>
          </a:xfrm>
          <a:prstGeom prst="rect">
            <a:avLst/>
          </a:prstGeom>
        </p:spPr>
      </p:pic>
      <p:pic>
        <p:nvPicPr>
          <p:cNvPr id="5" name="Picture 4" descr="Meissn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4856843"/>
            <a:ext cx="2032000" cy="1378857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rot="5400000">
            <a:off x="6896100" y="32385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392194" y="2362200"/>
            <a:ext cx="121840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7125494" y="3848894"/>
            <a:ext cx="297021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>
            <a:off x="6985000" y="5334794"/>
            <a:ext cx="162480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Krau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62013" y="4634706"/>
            <a:ext cx="1919712" cy="1308894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 rot="5400000">
            <a:off x="4730750" y="3879850"/>
            <a:ext cx="13589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4481726" y="4559299"/>
            <a:ext cx="927681" cy="2975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ruffini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4610894"/>
            <a:ext cx="1714500" cy="1447800"/>
          </a:xfrm>
          <a:prstGeom prst="rect">
            <a:avLst/>
          </a:prstGeom>
        </p:spPr>
      </p:pic>
      <p:cxnSp>
        <p:nvCxnSpPr>
          <p:cNvPr id="25" name="Straight Connector 24"/>
          <p:cNvCxnSpPr/>
          <p:nvPr/>
        </p:nvCxnSpPr>
        <p:spPr>
          <a:xfrm rot="5400000" flipH="1" flipV="1">
            <a:off x="457200" y="3734594"/>
            <a:ext cx="158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457200" y="3734594"/>
            <a:ext cx="1588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361950" y="4134644"/>
            <a:ext cx="8763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488</TotalTime>
  <Words>507</Words>
  <Application>Microsoft Macintosh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The Integumentary System and Body Membranes </vt:lpstr>
      <vt:lpstr>Epithelial Membranes: epithelium and its underlying connective tissue  </vt:lpstr>
      <vt:lpstr>The Skin</vt:lpstr>
      <vt:lpstr>The skin cont. Components in 1 square inch of Skin</vt:lpstr>
      <vt:lpstr>The skin cont. Structure of skin (See pg. 123)</vt:lpstr>
      <vt:lpstr>The skin cont. Structure of skin (See pg. 123) </vt:lpstr>
      <vt:lpstr>The skin cont. Structure of skin (See pg. 123)</vt:lpstr>
      <vt:lpstr>Appendages of Skin (still on pg. 123)</vt:lpstr>
      <vt:lpstr>Appendages of Skin (still on pg. 123) Continued</vt:lpstr>
      <vt:lpstr>Appendages of Skin (still on pg. 123) Continued</vt:lpstr>
      <vt:lpstr>Appendages of Skin (still on pg. 123) Continued</vt:lpstr>
    </vt:vector>
  </TitlesOfParts>
  <Company>Saugatuck Public Schools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Membranes and The Integumentary System</dc:title>
  <dc:creator>Brad Smit</dc:creator>
  <cp:lastModifiedBy>Brad Smit</cp:lastModifiedBy>
  <cp:revision>11</cp:revision>
  <dcterms:created xsi:type="dcterms:W3CDTF">2008-10-15T13:45:43Z</dcterms:created>
  <dcterms:modified xsi:type="dcterms:W3CDTF">2008-10-15T19:43:06Z</dcterms:modified>
</cp:coreProperties>
</file>